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16"/>
  </p:notesMasterIdLst>
  <p:sldIdLst>
    <p:sldId id="257" r:id="rId2"/>
    <p:sldId id="258" r:id="rId3"/>
    <p:sldId id="259" r:id="rId4"/>
    <p:sldId id="287" r:id="rId5"/>
    <p:sldId id="312" r:id="rId6"/>
    <p:sldId id="314" r:id="rId7"/>
    <p:sldId id="290" r:id="rId8"/>
    <p:sldId id="289" r:id="rId9"/>
    <p:sldId id="291" r:id="rId10"/>
    <p:sldId id="318" r:id="rId11"/>
    <p:sldId id="305" r:id="rId12"/>
    <p:sldId id="316" r:id="rId13"/>
    <p:sldId id="297" r:id="rId14"/>
    <p:sldId id="317" r:id="rId15"/>
  </p:sldIdLst>
  <p:sldSz cx="12190413" cy="6859588"/>
  <p:notesSz cx="6858000" cy="9144000"/>
  <p:embeddedFontLst>
    <p:embeddedFont>
      <p:font typeface="方正正中黑简体" panose="02010600030101010101" charset="-122"/>
      <p:regular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Swis721 Blk BT" panose="020B0904030502020204"/>
      <p:regular r:id="rId24"/>
      <p:italic r:id="rId25"/>
    </p:embeddedFont>
    <p:embeddedFont>
      <p:font typeface="等线" panose="02010600030101010101" pitchFamily="2" charset="-122"/>
      <p:regular r:id="rId26"/>
      <p:bold r:id="rId27"/>
    </p:embeddedFont>
    <p:embeddedFont>
      <p:font typeface="微软雅黑" panose="020B0503020204020204" pitchFamily="34" charset="-122"/>
      <p:regular r:id="rId28"/>
      <p:bold r:id="rId29"/>
    </p:embeddedFont>
  </p:embeddedFontLst>
  <p:custDataLst>
    <p:tags r:id="rId30"/>
  </p:custDataLst>
  <p:defaultText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957"/>
    <a:srgbClr val="31486D"/>
    <a:srgbClr val="394A51"/>
    <a:srgbClr val="1B283D"/>
    <a:srgbClr val="004E5C"/>
    <a:srgbClr val="1E57BA"/>
    <a:srgbClr val="5C6084"/>
    <a:srgbClr val="011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7" d="100"/>
          <a:sy n="47" d="100"/>
        </p:scale>
        <p:origin x="33" y="324"/>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12310-9337-4BCE-B74E-1566BCE777EF}"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36228-AF66-4B77-BF4B-6F8D7F4A6E66}" type="slidenum">
              <a:rPr lang="zh-CN" altLang="en-US" smtClean="0"/>
              <a:t>‹#›</a:t>
            </a:fld>
            <a:endParaRPr lang="zh-CN" altLang="en-US"/>
          </a:p>
        </p:txBody>
      </p:sp>
    </p:spTree>
    <p:extLst>
      <p:ext uri="{BB962C8B-B14F-4D97-AF65-F5344CB8AC3E}">
        <p14:creationId xmlns:p14="http://schemas.microsoft.com/office/powerpoint/2010/main" val="239250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a:t>
            </a:fld>
            <a:endParaRPr lang="zh-CN" altLang="en-US"/>
          </a:p>
        </p:txBody>
      </p:sp>
    </p:spTree>
    <p:extLst>
      <p:ext uri="{BB962C8B-B14F-4D97-AF65-F5344CB8AC3E}">
        <p14:creationId xmlns:p14="http://schemas.microsoft.com/office/powerpoint/2010/main" val="1992586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10</a:t>
            </a:fld>
            <a:endParaRPr lang="zh-CN" altLang="en-US"/>
          </a:p>
        </p:txBody>
      </p:sp>
    </p:spTree>
    <p:extLst>
      <p:ext uri="{BB962C8B-B14F-4D97-AF65-F5344CB8AC3E}">
        <p14:creationId xmlns:p14="http://schemas.microsoft.com/office/powerpoint/2010/main" val="207861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11</a:t>
            </a:fld>
            <a:endParaRPr lang="zh-CN" altLang="en-US"/>
          </a:p>
        </p:txBody>
      </p:sp>
    </p:spTree>
    <p:extLst>
      <p:ext uri="{BB962C8B-B14F-4D97-AF65-F5344CB8AC3E}">
        <p14:creationId xmlns:p14="http://schemas.microsoft.com/office/powerpoint/2010/main" val="222954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12</a:t>
            </a:fld>
            <a:endParaRPr lang="zh-CN" altLang="en-US"/>
          </a:p>
        </p:txBody>
      </p:sp>
    </p:spTree>
    <p:extLst>
      <p:ext uri="{BB962C8B-B14F-4D97-AF65-F5344CB8AC3E}">
        <p14:creationId xmlns:p14="http://schemas.microsoft.com/office/powerpoint/2010/main" val="409297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13</a:t>
            </a:fld>
            <a:endParaRPr lang="zh-CN" altLang="en-US"/>
          </a:p>
        </p:txBody>
      </p:sp>
    </p:spTree>
    <p:extLst>
      <p:ext uri="{BB962C8B-B14F-4D97-AF65-F5344CB8AC3E}">
        <p14:creationId xmlns:p14="http://schemas.microsoft.com/office/powerpoint/2010/main" val="166252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2</a:t>
            </a:fld>
            <a:endParaRPr lang="zh-CN" altLang="en-US"/>
          </a:p>
        </p:txBody>
      </p:sp>
    </p:spTree>
    <p:extLst>
      <p:ext uri="{BB962C8B-B14F-4D97-AF65-F5344CB8AC3E}">
        <p14:creationId xmlns:p14="http://schemas.microsoft.com/office/powerpoint/2010/main" val="25481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3</a:t>
            </a:fld>
            <a:endParaRPr lang="zh-CN" altLang="en-US"/>
          </a:p>
        </p:txBody>
      </p:sp>
    </p:spTree>
    <p:extLst>
      <p:ext uri="{BB962C8B-B14F-4D97-AF65-F5344CB8AC3E}">
        <p14:creationId xmlns:p14="http://schemas.microsoft.com/office/powerpoint/2010/main" val="241015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4</a:t>
            </a:fld>
            <a:endParaRPr lang="zh-CN" altLang="en-US"/>
          </a:p>
        </p:txBody>
      </p:sp>
    </p:spTree>
    <p:extLst>
      <p:ext uri="{BB962C8B-B14F-4D97-AF65-F5344CB8AC3E}">
        <p14:creationId xmlns:p14="http://schemas.microsoft.com/office/powerpoint/2010/main" val="360402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5</a:t>
            </a:fld>
            <a:endParaRPr lang="zh-CN" altLang="en-US"/>
          </a:p>
        </p:txBody>
      </p:sp>
    </p:spTree>
    <p:extLst>
      <p:ext uri="{BB962C8B-B14F-4D97-AF65-F5344CB8AC3E}">
        <p14:creationId xmlns:p14="http://schemas.microsoft.com/office/powerpoint/2010/main" val="421004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6</a:t>
            </a:fld>
            <a:endParaRPr lang="zh-CN" altLang="en-US"/>
          </a:p>
        </p:txBody>
      </p:sp>
    </p:spTree>
    <p:extLst>
      <p:ext uri="{BB962C8B-B14F-4D97-AF65-F5344CB8AC3E}">
        <p14:creationId xmlns:p14="http://schemas.microsoft.com/office/powerpoint/2010/main" val="217263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7</a:t>
            </a:fld>
            <a:endParaRPr lang="zh-CN" altLang="en-US"/>
          </a:p>
        </p:txBody>
      </p:sp>
    </p:spTree>
    <p:extLst>
      <p:ext uri="{BB962C8B-B14F-4D97-AF65-F5344CB8AC3E}">
        <p14:creationId xmlns:p14="http://schemas.microsoft.com/office/powerpoint/2010/main" val="220939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8</a:t>
            </a:fld>
            <a:endParaRPr lang="zh-CN" altLang="en-US"/>
          </a:p>
        </p:txBody>
      </p:sp>
    </p:spTree>
    <p:extLst>
      <p:ext uri="{BB962C8B-B14F-4D97-AF65-F5344CB8AC3E}">
        <p14:creationId xmlns:p14="http://schemas.microsoft.com/office/powerpoint/2010/main" val="241521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9</a:t>
            </a:fld>
            <a:endParaRPr lang="zh-CN" altLang="en-US"/>
          </a:p>
        </p:txBody>
      </p:sp>
    </p:spTree>
    <p:extLst>
      <p:ext uri="{BB962C8B-B14F-4D97-AF65-F5344CB8AC3E}">
        <p14:creationId xmlns:p14="http://schemas.microsoft.com/office/powerpoint/2010/main" val="273322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任意多边形 7"/>
          <p:cNvSpPr/>
          <p:nvPr/>
        </p:nvSpPr>
        <p:spPr>
          <a:xfrm flipH="1" flipV="1">
            <a:off x="-21478" y="6460406"/>
            <a:ext cx="12224589" cy="425503"/>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0" name="直接连接符 9"/>
          <p:cNvCxnSpPr/>
          <p:nvPr/>
        </p:nvCxnSpPr>
        <p:spPr>
          <a:xfrm flipH="1" flipV="1">
            <a:off x="-51569" y="6809592"/>
            <a:ext cx="12254681"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sp>
        <p:nvSpPr>
          <p:cNvPr id="11" name="任意多边形 10"/>
          <p:cNvSpPr/>
          <p:nvPr userDrawn="1"/>
        </p:nvSpPr>
        <p:spPr>
          <a:xfrm flipH="1">
            <a:off x="10439707" y="-50986"/>
            <a:ext cx="1763405" cy="573666"/>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 name="connsiteX0" fmla="*/ 0 w 12226180"/>
              <a:gd name="connsiteY0" fmla="*/ 526616 h 1017874"/>
              <a:gd name="connsiteX1" fmla="*/ 0 w 12226180"/>
              <a:gd name="connsiteY1" fmla="*/ 1017874 h 1017874"/>
              <a:gd name="connsiteX2" fmla="*/ 6548284 w 12226180"/>
              <a:gd name="connsiteY2" fmla="*/ 1017874 h 1017874"/>
              <a:gd name="connsiteX3" fmla="*/ 7108723 w 12226180"/>
              <a:gd name="connsiteY3" fmla="*/ 663912 h 1017874"/>
              <a:gd name="connsiteX4" fmla="*/ 12211665 w 12226180"/>
              <a:gd name="connsiteY4" fmla="*/ 663912 h 1017874"/>
              <a:gd name="connsiteX5" fmla="*/ 12226180 w 12226180"/>
              <a:gd name="connsiteY5" fmla="*/ 1 h 1017874"/>
              <a:gd name="connsiteX6" fmla="*/ 0 w 12226180"/>
              <a:gd name="connsiteY6" fmla="*/ 526616 h 1017874"/>
              <a:gd name="connsiteX0" fmla="*/ 0 w 12211665"/>
              <a:gd name="connsiteY0" fmla="*/ 0 h 491258"/>
              <a:gd name="connsiteX1" fmla="*/ 0 w 12211665"/>
              <a:gd name="connsiteY1" fmla="*/ 491258 h 491258"/>
              <a:gd name="connsiteX2" fmla="*/ 6548284 w 12211665"/>
              <a:gd name="connsiteY2" fmla="*/ 491258 h 491258"/>
              <a:gd name="connsiteX3" fmla="*/ 7108723 w 12211665"/>
              <a:gd name="connsiteY3" fmla="*/ 137296 h 491258"/>
              <a:gd name="connsiteX4" fmla="*/ 12211665 w 12211665"/>
              <a:gd name="connsiteY4" fmla="*/ 137296 h 491258"/>
              <a:gd name="connsiteX5" fmla="*/ 0 w 12211665"/>
              <a:gd name="connsiteY5" fmla="*/ 0 h 491258"/>
              <a:gd name="connsiteX0" fmla="*/ 0 w 7108723"/>
              <a:gd name="connsiteY0" fmla="*/ 0 h 491258"/>
              <a:gd name="connsiteX1" fmla="*/ 0 w 7108723"/>
              <a:gd name="connsiteY1" fmla="*/ 491258 h 491258"/>
              <a:gd name="connsiteX2" fmla="*/ 6548284 w 7108723"/>
              <a:gd name="connsiteY2" fmla="*/ 491258 h 491258"/>
              <a:gd name="connsiteX3" fmla="*/ 7108723 w 7108723"/>
              <a:gd name="connsiteY3" fmla="*/ 137296 h 491258"/>
              <a:gd name="connsiteX4" fmla="*/ 0 w 7108723"/>
              <a:gd name="connsiteY4" fmla="*/ 0 h 491258"/>
              <a:gd name="connsiteX0" fmla="*/ 0 w 7160284"/>
              <a:gd name="connsiteY0" fmla="*/ 0 h 368770"/>
              <a:gd name="connsiteX1" fmla="*/ 51561 w 7160284"/>
              <a:gd name="connsiteY1" fmla="*/ 368770 h 368770"/>
              <a:gd name="connsiteX2" fmla="*/ 6599845 w 7160284"/>
              <a:gd name="connsiteY2" fmla="*/ 368770 h 368770"/>
              <a:gd name="connsiteX3" fmla="*/ 7160284 w 7160284"/>
              <a:gd name="connsiteY3" fmla="*/ 14808 h 368770"/>
              <a:gd name="connsiteX4" fmla="*/ 0 w 7160284"/>
              <a:gd name="connsiteY4" fmla="*/ 0 h 3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284" h="368770">
                <a:moveTo>
                  <a:pt x="0" y="0"/>
                </a:moveTo>
                <a:lnTo>
                  <a:pt x="51561" y="368770"/>
                </a:lnTo>
                <a:lnTo>
                  <a:pt x="6599845" y="368770"/>
                </a:lnTo>
                <a:lnTo>
                  <a:pt x="7160284" y="14808"/>
                </a:lnTo>
                <a:lnTo>
                  <a:pt x="0" y="0"/>
                </a:lnTo>
                <a:close/>
              </a:path>
            </a:pathLst>
          </a:cu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 name="Group 4"/>
          <p:cNvGrpSpPr>
            <a:grpSpLocks noChangeAspect="1"/>
          </p:cNvGrpSpPr>
          <p:nvPr userDrawn="1"/>
        </p:nvGrpSpPr>
        <p:grpSpPr bwMode="auto">
          <a:xfrm>
            <a:off x="7577741" y="6521373"/>
            <a:ext cx="3579347" cy="260410"/>
            <a:chOff x="4774" y="4115"/>
            <a:chExt cx="2255" cy="164"/>
          </a:xfrm>
        </p:grpSpPr>
        <p:sp>
          <p:nvSpPr>
            <p:cNvPr id="3" name="AutoShape 3"/>
            <p:cNvSpPr>
              <a:spLocks noChangeAspect="1" noChangeArrowheads="1" noTextEdit="1"/>
            </p:cNvSpPr>
            <p:nvPr userDrawn="1"/>
          </p:nvSpPr>
          <p:spPr bwMode="auto">
            <a:xfrm>
              <a:off x="4775" y="4115"/>
              <a:ext cx="225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 name="Oval 5"/>
            <p:cNvSpPr>
              <a:spLocks noChangeArrowheads="1"/>
            </p:cNvSpPr>
            <p:nvPr userDrawn="1"/>
          </p:nvSpPr>
          <p:spPr bwMode="auto">
            <a:xfrm>
              <a:off x="4774" y="4125"/>
              <a:ext cx="144" cy="144"/>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5" name="Freeform 6"/>
            <p:cNvSpPr>
              <a:spLocks/>
            </p:cNvSpPr>
            <p:nvPr userDrawn="1"/>
          </p:nvSpPr>
          <p:spPr bwMode="auto">
            <a:xfrm>
              <a:off x="4800" y="4182"/>
              <a:ext cx="42" cy="43"/>
            </a:xfrm>
            <a:custGeom>
              <a:avLst/>
              <a:gdLst>
                <a:gd name="T0" fmla="*/ 33 w 73"/>
                <a:gd name="T1" fmla="*/ 19 h 77"/>
                <a:gd name="T2" fmla="*/ 37 w 73"/>
                <a:gd name="T3" fmla="*/ 0 h 77"/>
                <a:gd name="T4" fmla="*/ 0 w 73"/>
                <a:gd name="T5" fmla="*/ 36 h 77"/>
                <a:gd name="T6" fmla="*/ 18 w 73"/>
                <a:gd name="T7" fmla="*/ 64 h 77"/>
                <a:gd name="T8" fmla="*/ 12 w 73"/>
                <a:gd name="T9" fmla="*/ 77 h 77"/>
                <a:gd name="T10" fmla="*/ 27 w 73"/>
                <a:gd name="T11" fmla="*/ 69 h 77"/>
                <a:gd name="T12" fmla="*/ 48 w 73"/>
                <a:gd name="T13" fmla="*/ 72 h 77"/>
                <a:gd name="T14" fmla="*/ 73 w 73"/>
                <a:gd name="T15" fmla="*/ 67 h 77"/>
                <a:gd name="T16" fmla="*/ 33 w 73"/>
                <a:gd name="T17"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33" y="19"/>
                  </a:moveTo>
                  <a:cubicBezTo>
                    <a:pt x="33" y="13"/>
                    <a:pt x="34" y="6"/>
                    <a:pt x="37" y="0"/>
                  </a:cubicBezTo>
                  <a:cubicBezTo>
                    <a:pt x="16" y="4"/>
                    <a:pt x="0" y="18"/>
                    <a:pt x="0" y="36"/>
                  </a:cubicBezTo>
                  <a:cubicBezTo>
                    <a:pt x="0" y="47"/>
                    <a:pt x="7" y="57"/>
                    <a:pt x="18" y="64"/>
                  </a:cubicBezTo>
                  <a:cubicBezTo>
                    <a:pt x="12" y="77"/>
                    <a:pt x="12" y="77"/>
                    <a:pt x="12" y="77"/>
                  </a:cubicBezTo>
                  <a:cubicBezTo>
                    <a:pt x="27" y="69"/>
                    <a:pt x="27" y="69"/>
                    <a:pt x="27" y="69"/>
                  </a:cubicBezTo>
                  <a:cubicBezTo>
                    <a:pt x="33" y="71"/>
                    <a:pt x="41" y="72"/>
                    <a:pt x="48" y="72"/>
                  </a:cubicBezTo>
                  <a:cubicBezTo>
                    <a:pt x="57" y="72"/>
                    <a:pt x="65" y="70"/>
                    <a:pt x="73" y="67"/>
                  </a:cubicBezTo>
                  <a:cubicBezTo>
                    <a:pt x="49" y="59"/>
                    <a:pt x="33" y="41"/>
                    <a:pt x="3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6" name="Freeform 7"/>
            <p:cNvSpPr>
              <a:spLocks noEditPoints="1"/>
            </p:cNvSpPr>
            <p:nvPr userDrawn="1"/>
          </p:nvSpPr>
          <p:spPr bwMode="auto">
            <a:xfrm>
              <a:off x="4821" y="4165"/>
              <a:ext cx="73" cy="56"/>
            </a:xfrm>
            <a:custGeom>
              <a:avLst/>
              <a:gdLst>
                <a:gd name="T0" fmla="*/ 128 w 128"/>
                <a:gd name="T1" fmla="*/ 48 h 99"/>
                <a:gd name="T2" fmla="*/ 64 w 128"/>
                <a:gd name="T3" fmla="*/ 0 h 99"/>
                <a:gd name="T4" fmla="*/ 0 w 128"/>
                <a:gd name="T5" fmla="*/ 48 h 99"/>
                <a:gd name="T6" fmla="*/ 64 w 128"/>
                <a:gd name="T7" fmla="*/ 96 h 99"/>
                <a:gd name="T8" fmla="*/ 93 w 128"/>
                <a:gd name="T9" fmla="*/ 91 h 99"/>
                <a:gd name="T10" fmla="*/ 94 w 128"/>
                <a:gd name="T11" fmla="*/ 91 h 99"/>
                <a:gd name="T12" fmla="*/ 109 w 128"/>
                <a:gd name="T13" fmla="*/ 99 h 99"/>
                <a:gd name="T14" fmla="*/ 103 w 128"/>
                <a:gd name="T15" fmla="*/ 87 h 99"/>
                <a:gd name="T16" fmla="*/ 105 w 128"/>
                <a:gd name="T17" fmla="*/ 85 h 99"/>
                <a:gd name="T18" fmla="*/ 128 w 128"/>
                <a:gd name="T19" fmla="*/ 48 h 99"/>
                <a:gd name="T20" fmla="*/ 35 w 128"/>
                <a:gd name="T21" fmla="*/ 57 h 99"/>
                <a:gd name="T22" fmla="*/ 28 w 128"/>
                <a:gd name="T23" fmla="*/ 50 h 99"/>
                <a:gd name="T24" fmla="*/ 35 w 128"/>
                <a:gd name="T25" fmla="*/ 43 h 99"/>
                <a:gd name="T26" fmla="*/ 41 w 128"/>
                <a:gd name="T27" fmla="*/ 50 h 99"/>
                <a:gd name="T28" fmla="*/ 35 w 128"/>
                <a:gd name="T29" fmla="*/ 57 h 99"/>
                <a:gd name="T30" fmla="*/ 64 w 128"/>
                <a:gd name="T31" fmla="*/ 57 h 99"/>
                <a:gd name="T32" fmla="*/ 58 w 128"/>
                <a:gd name="T33" fmla="*/ 50 h 99"/>
                <a:gd name="T34" fmla="*/ 64 w 128"/>
                <a:gd name="T35" fmla="*/ 43 h 99"/>
                <a:gd name="T36" fmla="*/ 71 w 128"/>
                <a:gd name="T37" fmla="*/ 50 h 99"/>
                <a:gd name="T38" fmla="*/ 64 w 128"/>
                <a:gd name="T39" fmla="*/ 57 h 99"/>
                <a:gd name="T40" fmla="*/ 94 w 128"/>
                <a:gd name="T41" fmla="*/ 57 h 99"/>
                <a:gd name="T42" fmla="*/ 87 w 128"/>
                <a:gd name="T43" fmla="*/ 50 h 99"/>
                <a:gd name="T44" fmla="*/ 94 w 128"/>
                <a:gd name="T45" fmla="*/ 43 h 99"/>
                <a:gd name="T46" fmla="*/ 101 w 128"/>
                <a:gd name="T47" fmla="*/ 50 h 99"/>
                <a:gd name="T48" fmla="*/ 94 w 128"/>
                <a:gd name="T49" fmla="*/ 5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99">
                  <a:moveTo>
                    <a:pt x="128" y="48"/>
                  </a:moveTo>
                  <a:cubicBezTo>
                    <a:pt x="128" y="22"/>
                    <a:pt x="100" y="0"/>
                    <a:pt x="64" y="0"/>
                  </a:cubicBezTo>
                  <a:cubicBezTo>
                    <a:pt x="29" y="0"/>
                    <a:pt x="0" y="22"/>
                    <a:pt x="0" y="48"/>
                  </a:cubicBezTo>
                  <a:cubicBezTo>
                    <a:pt x="0" y="75"/>
                    <a:pt x="29" y="96"/>
                    <a:pt x="64" y="96"/>
                  </a:cubicBezTo>
                  <a:cubicBezTo>
                    <a:pt x="74" y="96"/>
                    <a:pt x="84" y="95"/>
                    <a:pt x="93" y="91"/>
                  </a:cubicBezTo>
                  <a:cubicBezTo>
                    <a:pt x="94" y="91"/>
                    <a:pt x="94" y="91"/>
                    <a:pt x="94" y="91"/>
                  </a:cubicBezTo>
                  <a:cubicBezTo>
                    <a:pt x="109" y="99"/>
                    <a:pt x="109" y="99"/>
                    <a:pt x="109" y="99"/>
                  </a:cubicBezTo>
                  <a:cubicBezTo>
                    <a:pt x="103" y="87"/>
                    <a:pt x="103" y="87"/>
                    <a:pt x="103" y="87"/>
                  </a:cubicBezTo>
                  <a:cubicBezTo>
                    <a:pt x="105" y="85"/>
                    <a:pt x="105" y="85"/>
                    <a:pt x="105" y="85"/>
                  </a:cubicBezTo>
                  <a:cubicBezTo>
                    <a:pt x="120" y="76"/>
                    <a:pt x="128" y="63"/>
                    <a:pt x="128" y="48"/>
                  </a:cubicBezTo>
                  <a:close/>
                  <a:moveTo>
                    <a:pt x="35" y="57"/>
                  </a:moveTo>
                  <a:cubicBezTo>
                    <a:pt x="31" y="57"/>
                    <a:pt x="28" y="54"/>
                    <a:pt x="28" y="50"/>
                  </a:cubicBezTo>
                  <a:cubicBezTo>
                    <a:pt x="28" y="46"/>
                    <a:pt x="31" y="43"/>
                    <a:pt x="35" y="43"/>
                  </a:cubicBezTo>
                  <a:cubicBezTo>
                    <a:pt x="38" y="43"/>
                    <a:pt x="41" y="46"/>
                    <a:pt x="41" y="50"/>
                  </a:cubicBezTo>
                  <a:cubicBezTo>
                    <a:pt x="41" y="54"/>
                    <a:pt x="38" y="57"/>
                    <a:pt x="35" y="57"/>
                  </a:cubicBezTo>
                  <a:close/>
                  <a:moveTo>
                    <a:pt x="64" y="57"/>
                  </a:moveTo>
                  <a:cubicBezTo>
                    <a:pt x="61" y="57"/>
                    <a:pt x="58" y="54"/>
                    <a:pt x="58" y="50"/>
                  </a:cubicBezTo>
                  <a:cubicBezTo>
                    <a:pt x="58" y="46"/>
                    <a:pt x="61" y="43"/>
                    <a:pt x="64" y="43"/>
                  </a:cubicBezTo>
                  <a:cubicBezTo>
                    <a:pt x="68" y="43"/>
                    <a:pt x="71" y="46"/>
                    <a:pt x="71" y="50"/>
                  </a:cubicBezTo>
                  <a:cubicBezTo>
                    <a:pt x="71" y="54"/>
                    <a:pt x="68" y="57"/>
                    <a:pt x="64" y="57"/>
                  </a:cubicBezTo>
                  <a:close/>
                  <a:moveTo>
                    <a:pt x="94" y="57"/>
                  </a:moveTo>
                  <a:cubicBezTo>
                    <a:pt x="90" y="57"/>
                    <a:pt x="87" y="54"/>
                    <a:pt x="87" y="50"/>
                  </a:cubicBezTo>
                  <a:cubicBezTo>
                    <a:pt x="87" y="46"/>
                    <a:pt x="90" y="43"/>
                    <a:pt x="94" y="43"/>
                  </a:cubicBezTo>
                  <a:cubicBezTo>
                    <a:pt x="98" y="43"/>
                    <a:pt x="101" y="46"/>
                    <a:pt x="101" y="50"/>
                  </a:cubicBezTo>
                  <a:cubicBezTo>
                    <a:pt x="101" y="54"/>
                    <a:pt x="98" y="57"/>
                    <a:pt x="9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2" name="Oval 8"/>
            <p:cNvSpPr>
              <a:spLocks noChangeArrowheads="1"/>
            </p:cNvSpPr>
            <p:nvPr userDrawn="1"/>
          </p:nvSpPr>
          <p:spPr bwMode="auto">
            <a:xfrm>
              <a:off x="5129" y="4118"/>
              <a:ext cx="145" cy="155"/>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3" name="Freeform 9"/>
            <p:cNvSpPr>
              <a:spLocks noEditPoints="1"/>
            </p:cNvSpPr>
            <p:nvPr userDrawn="1"/>
          </p:nvSpPr>
          <p:spPr bwMode="auto">
            <a:xfrm>
              <a:off x="5157" y="4165"/>
              <a:ext cx="83" cy="64"/>
            </a:xfrm>
            <a:custGeom>
              <a:avLst/>
              <a:gdLst>
                <a:gd name="T0" fmla="*/ 5 w 147"/>
                <a:gd name="T1" fmla="*/ 12 h 113"/>
                <a:gd name="T2" fmla="*/ 18 w 147"/>
                <a:gd name="T3" fmla="*/ 12 h 113"/>
                <a:gd name="T4" fmla="*/ 41 w 147"/>
                <a:gd name="T5" fmla="*/ 109 h 113"/>
                <a:gd name="T6" fmla="*/ 41 w 147"/>
                <a:gd name="T7" fmla="*/ 109 h 113"/>
                <a:gd name="T8" fmla="*/ 41 w 147"/>
                <a:gd name="T9" fmla="*/ 110 h 113"/>
                <a:gd name="T10" fmla="*/ 42 w 147"/>
                <a:gd name="T11" fmla="*/ 112 h 113"/>
                <a:gd name="T12" fmla="*/ 42 w 147"/>
                <a:gd name="T13" fmla="*/ 112 h 113"/>
                <a:gd name="T14" fmla="*/ 43 w 147"/>
                <a:gd name="T15" fmla="*/ 112 h 113"/>
                <a:gd name="T16" fmla="*/ 43 w 147"/>
                <a:gd name="T17" fmla="*/ 112 h 113"/>
                <a:gd name="T18" fmla="*/ 44 w 147"/>
                <a:gd name="T19" fmla="*/ 113 h 113"/>
                <a:gd name="T20" fmla="*/ 44 w 147"/>
                <a:gd name="T21" fmla="*/ 113 h 113"/>
                <a:gd name="T22" fmla="*/ 44 w 147"/>
                <a:gd name="T23" fmla="*/ 113 h 113"/>
                <a:gd name="T24" fmla="*/ 45 w 147"/>
                <a:gd name="T25" fmla="*/ 113 h 113"/>
                <a:gd name="T26" fmla="*/ 46 w 147"/>
                <a:gd name="T27" fmla="*/ 113 h 113"/>
                <a:gd name="T28" fmla="*/ 46 w 147"/>
                <a:gd name="T29" fmla="*/ 113 h 113"/>
                <a:gd name="T30" fmla="*/ 124 w 147"/>
                <a:gd name="T31" fmla="*/ 113 h 113"/>
                <a:gd name="T32" fmla="*/ 129 w 147"/>
                <a:gd name="T33" fmla="*/ 107 h 113"/>
                <a:gd name="T34" fmla="*/ 124 w 147"/>
                <a:gd name="T35" fmla="*/ 101 h 113"/>
                <a:gd name="T36" fmla="*/ 50 w 147"/>
                <a:gd name="T37" fmla="*/ 101 h 113"/>
                <a:gd name="T38" fmla="*/ 47 w 147"/>
                <a:gd name="T39" fmla="*/ 88 h 113"/>
                <a:gd name="T40" fmla="*/ 124 w 147"/>
                <a:gd name="T41" fmla="*/ 88 h 113"/>
                <a:gd name="T42" fmla="*/ 129 w 147"/>
                <a:gd name="T43" fmla="*/ 84 h 113"/>
                <a:gd name="T44" fmla="*/ 146 w 147"/>
                <a:gd name="T45" fmla="*/ 37 h 113"/>
                <a:gd name="T46" fmla="*/ 146 w 147"/>
                <a:gd name="T47" fmla="*/ 32 h 113"/>
                <a:gd name="T48" fmla="*/ 142 w 147"/>
                <a:gd name="T49" fmla="*/ 28 h 113"/>
                <a:gd name="T50" fmla="*/ 29 w 147"/>
                <a:gd name="T51" fmla="*/ 11 h 113"/>
                <a:gd name="T52" fmla="*/ 27 w 147"/>
                <a:gd name="T53" fmla="*/ 4 h 113"/>
                <a:gd name="T54" fmla="*/ 22 w 147"/>
                <a:gd name="T55" fmla="*/ 0 h 113"/>
                <a:gd name="T56" fmla="*/ 5 w 147"/>
                <a:gd name="T57" fmla="*/ 0 h 113"/>
                <a:gd name="T58" fmla="*/ 0 w 147"/>
                <a:gd name="T59" fmla="*/ 6 h 113"/>
                <a:gd name="T60" fmla="*/ 5 w 147"/>
                <a:gd name="T61" fmla="*/ 12 h 113"/>
                <a:gd name="T62" fmla="*/ 107 w 147"/>
                <a:gd name="T63" fmla="*/ 75 h 113"/>
                <a:gd name="T64" fmla="*/ 45 w 147"/>
                <a:gd name="T65" fmla="*/ 75 h 113"/>
                <a:gd name="T66" fmla="*/ 43 w 147"/>
                <a:gd name="T67" fmla="*/ 67 h 113"/>
                <a:gd name="T68" fmla="*/ 108 w 147"/>
                <a:gd name="T69" fmla="*/ 69 h 113"/>
                <a:gd name="T70" fmla="*/ 107 w 147"/>
                <a:gd name="T71" fmla="*/ 75 h 113"/>
                <a:gd name="T72" fmla="*/ 109 w 147"/>
                <a:gd name="T73" fmla="*/ 61 h 113"/>
                <a:gd name="T74" fmla="*/ 41 w 147"/>
                <a:gd name="T75" fmla="*/ 59 h 113"/>
                <a:gd name="T76" fmla="*/ 38 w 147"/>
                <a:gd name="T77" fmla="*/ 44 h 113"/>
                <a:gd name="T78" fmla="*/ 110 w 147"/>
                <a:gd name="T79" fmla="*/ 52 h 113"/>
                <a:gd name="T80" fmla="*/ 109 w 147"/>
                <a:gd name="T81" fmla="*/ 61 h 113"/>
                <a:gd name="T82" fmla="*/ 121 w 147"/>
                <a:gd name="T83" fmla="*/ 75 h 113"/>
                <a:gd name="T84" fmla="*/ 114 w 147"/>
                <a:gd name="T85" fmla="*/ 75 h 113"/>
                <a:gd name="T86" fmla="*/ 119 w 147"/>
                <a:gd name="T87" fmla="*/ 37 h 113"/>
                <a:gd name="T88" fmla="*/ 134 w 147"/>
                <a:gd name="T89" fmla="*/ 40 h 113"/>
                <a:gd name="T90" fmla="*/ 121 w 147"/>
                <a:gd name="T91" fmla="*/ 75 h 113"/>
                <a:gd name="T92" fmla="*/ 112 w 147"/>
                <a:gd name="T93" fmla="*/ 36 h 113"/>
                <a:gd name="T94" fmla="*/ 111 w 147"/>
                <a:gd name="T95" fmla="*/ 45 h 113"/>
                <a:gd name="T96" fmla="*/ 36 w 147"/>
                <a:gd name="T97" fmla="*/ 36 h 113"/>
                <a:gd name="T98" fmla="*/ 33 w 147"/>
                <a:gd name="T99" fmla="*/ 24 h 113"/>
                <a:gd name="T100" fmla="*/ 112 w 147"/>
                <a:gd name="T101"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113">
                  <a:moveTo>
                    <a:pt x="5" y="12"/>
                  </a:moveTo>
                  <a:cubicBezTo>
                    <a:pt x="18" y="12"/>
                    <a:pt x="18" y="12"/>
                    <a:pt x="18" y="12"/>
                  </a:cubicBezTo>
                  <a:cubicBezTo>
                    <a:pt x="41" y="109"/>
                    <a:pt x="41" y="109"/>
                    <a:pt x="41" y="109"/>
                  </a:cubicBezTo>
                  <a:cubicBezTo>
                    <a:pt x="41" y="109"/>
                    <a:pt x="41" y="109"/>
                    <a:pt x="41" y="109"/>
                  </a:cubicBezTo>
                  <a:cubicBezTo>
                    <a:pt x="41" y="110"/>
                    <a:pt x="41" y="110"/>
                    <a:pt x="41" y="110"/>
                  </a:cubicBezTo>
                  <a:cubicBezTo>
                    <a:pt x="41" y="110"/>
                    <a:pt x="41" y="111"/>
                    <a:pt x="42" y="112"/>
                  </a:cubicBezTo>
                  <a:cubicBezTo>
                    <a:pt x="42" y="112"/>
                    <a:pt x="42" y="112"/>
                    <a:pt x="42" y="112"/>
                  </a:cubicBezTo>
                  <a:cubicBezTo>
                    <a:pt x="42" y="112"/>
                    <a:pt x="43" y="112"/>
                    <a:pt x="43" y="112"/>
                  </a:cubicBezTo>
                  <a:cubicBezTo>
                    <a:pt x="43" y="112"/>
                    <a:pt x="43" y="112"/>
                    <a:pt x="43" y="112"/>
                  </a:cubicBezTo>
                  <a:cubicBezTo>
                    <a:pt x="43" y="113"/>
                    <a:pt x="43" y="113"/>
                    <a:pt x="44" y="113"/>
                  </a:cubicBezTo>
                  <a:cubicBezTo>
                    <a:pt x="44" y="113"/>
                    <a:pt x="44" y="113"/>
                    <a:pt x="44" y="113"/>
                  </a:cubicBezTo>
                  <a:cubicBezTo>
                    <a:pt x="44" y="113"/>
                    <a:pt x="44" y="113"/>
                    <a:pt x="44" y="113"/>
                  </a:cubicBezTo>
                  <a:cubicBezTo>
                    <a:pt x="45" y="113"/>
                    <a:pt x="45" y="113"/>
                    <a:pt x="45" y="113"/>
                  </a:cubicBezTo>
                  <a:cubicBezTo>
                    <a:pt x="45" y="113"/>
                    <a:pt x="45" y="113"/>
                    <a:pt x="46" y="113"/>
                  </a:cubicBezTo>
                  <a:cubicBezTo>
                    <a:pt x="46" y="113"/>
                    <a:pt x="46" y="113"/>
                    <a:pt x="46" y="113"/>
                  </a:cubicBezTo>
                  <a:cubicBezTo>
                    <a:pt x="124" y="113"/>
                    <a:pt x="124" y="113"/>
                    <a:pt x="124" y="113"/>
                  </a:cubicBezTo>
                  <a:cubicBezTo>
                    <a:pt x="127" y="113"/>
                    <a:pt x="129" y="111"/>
                    <a:pt x="129" y="107"/>
                  </a:cubicBezTo>
                  <a:cubicBezTo>
                    <a:pt x="129" y="104"/>
                    <a:pt x="127" y="101"/>
                    <a:pt x="124" y="101"/>
                  </a:cubicBezTo>
                  <a:cubicBezTo>
                    <a:pt x="50" y="101"/>
                    <a:pt x="50" y="101"/>
                    <a:pt x="50" y="101"/>
                  </a:cubicBezTo>
                  <a:cubicBezTo>
                    <a:pt x="47" y="88"/>
                    <a:pt x="47" y="88"/>
                    <a:pt x="47" y="88"/>
                  </a:cubicBezTo>
                  <a:cubicBezTo>
                    <a:pt x="124" y="88"/>
                    <a:pt x="124" y="88"/>
                    <a:pt x="124" y="88"/>
                  </a:cubicBezTo>
                  <a:cubicBezTo>
                    <a:pt x="127" y="88"/>
                    <a:pt x="129" y="86"/>
                    <a:pt x="129" y="84"/>
                  </a:cubicBezTo>
                  <a:cubicBezTo>
                    <a:pt x="146" y="37"/>
                    <a:pt x="146" y="37"/>
                    <a:pt x="146" y="37"/>
                  </a:cubicBezTo>
                  <a:cubicBezTo>
                    <a:pt x="147" y="35"/>
                    <a:pt x="147" y="33"/>
                    <a:pt x="146" y="32"/>
                  </a:cubicBezTo>
                  <a:cubicBezTo>
                    <a:pt x="145" y="30"/>
                    <a:pt x="144" y="29"/>
                    <a:pt x="142" y="28"/>
                  </a:cubicBezTo>
                  <a:cubicBezTo>
                    <a:pt x="29" y="11"/>
                    <a:pt x="29" y="11"/>
                    <a:pt x="29" y="11"/>
                  </a:cubicBezTo>
                  <a:cubicBezTo>
                    <a:pt x="27" y="4"/>
                    <a:pt x="27" y="4"/>
                    <a:pt x="27" y="4"/>
                  </a:cubicBezTo>
                  <a:cubicBezTo>
                    <a:pt x="27" y="1"/>
                    <a:pt x="25" y="0"/>
                    <a:pt x="22" y="0"/>
                  </a:cubicBezTo>
                  <a:cubicBezTo>
                    <a:pt x="5" y="0"/>
                    <a:pt x="5" y="0"/>
                    <a:pt x="5" y="0"/>
                  </a:cubicBezTo>
                  <a:cubicBezTo>
                    <a:pt x="2" y="0"/>
                    <a:pt x="0" y="2"/>
                    <a:pt x="0" y="6"/>
                  </a:cubicBezTo>
                  <a:cubicBezTo>
                    <a:pt x="0" y="9"/>
                    <a:pt x="2" y="12"/>
                    <a:pt x="5" y="12"/>
                  </a:cubicBezTo>
                  <a:close/>
                  <a:moveTo>
                    <a:pt x="107" y="75"/>
                  </a:moveTo>
                  <a:cubicBezTo>
                    <a:pt x="45" y="75"/>
                    <a:pt x="45" y="75"/>
                    <a:pt x="45" y="75"/>
                  </a:cubicBezTo>
                  <a:cubicBezTo>
                    <a:pt x="43" y="67"/>
                    <a:pt x="43" y="67"/>
                    <a:pt x="43" y="67"/>
                  </a:cubicBezTo>
                  <a:cubicBezTo>
                    <a:pt x="108" y="69"/>
                    <a:pt x="108" y="69"/>
                    <a:pt x="108" y="69"/>
                  </a:cubicBezTo>
                  <a:lnTo>
                    <a:pt x="107" y="75"/>
                  </a:lnTo>
                  <a:close/>
                  <a:moveTo>
                    <a:pt x="109" y="61"/>
                  </a:moveTo>
                  <a:cubicBezTo>
                    <a:pt x="41" y="59"/>
                    <a:pt x="41" y="59"/>
                    <a:pt x="41" y="59"/>
                  </a:cubicBezTo>
                  <a:cubicBezTo>
                    <a:pt x="38" y="44"/>
                    <a:pt x="38" y="44"/>
                    <a:pt x="38" y="44"/>
                  </a:cubicBezTo>
                  <a:cubicBezTo>
                    <a:pt x="110" y="52"/>
                    <a:pt x="110" y="52"/>
                    <a:pt x="110" y="52"/>
                  </a:cubicBezTo>
                  <a:lnTo>
                    <a:pt x="109" y="61"/>
                  </a:lnTo>
                  <a:close/>
                  <a:moveTo>
                    <a:pt x="121" y="75"/>
                  </a:moveTo>
                  <a:cubicBezTo>
                    <a:pt x="114" y="75"/>
                    <a:pt x="114" y="75"/>
                    <a:pt x="114" y="75"/>
                  </a:cubicBezTo>
                  <a:cubicBezTo>
                    <a:pt x="119" y="37"/>
                    <a:pt x="119" y="37"/>
                    <a:pt x="119" y="37"/>
                  </a:cubicBezTo>
                  <a:cubicBezTo>
                    <a:pt x="134" y="40"/>
                    <a:pt x="134" y="40"/>
                    <a:pt x="134" y="40"/>
                  </a:cubicBezTo>
                  <a:lnTo>
                    <a:pt x="121" y="75"/>
                  </a:lnTo>
                  <a:close/>
                  <a:moveTo>
                    <a:pt x="112" y="36"/>
                  </a:moveTo>
                  <a:cubicBezTo>
                    <a:pt x="111" y="45"/>
                    <a:pt x="111" y="45"/>
                    <a:pt x="111" y="45"/>
                  </a:cubicBezTo>
                  <a:cubicBezTo>
                    <a:pt x="36" y="36"/>
                    <a:pt x="36" y="36"/>
                    <a:pt x="36" y="36"/>
                  </a:cubicBezTo>
                  <a:cubicBezTo>
                    <a:pt x="33" y="24"/>
                    <a:pt x="33" y="24"/>
                    <a:pt x="33" y="24"/>
                  </a:cubicBezTo>
                  <a:lnTo>
                    <a:pt x="11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4" name="Oval 10"/>
            <p:cNvSpPr>
              <a:spLocks noChangeArrowheads="1"/>
            </p:cNvSpPr>
            <p:nvPr userDrawn="1"/>
          </p:nvSpPr>
          <p:spPr bwMode="auto">
            <a:xfrm>
              <a:off x="5184" y="4231"/>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5" name="Oval 11"/>
            <p:cNvSpPr>
              <a:spLocks noChangeArrowheads="1"/>
            </p:cNvSpPr>
            <p:nvPr userDrawn="1"/>
          </p:nvSpPr>
          <p:spPr bwMode="auto">
            <a:xfrm>
              <a:off x="5214" y="423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6" name="Freeform 12"/>
            <p:cNvSpPr>
              <a:spLocks/>
            </p:cNvSpPr>
            <p:nvPr userDrawn="1"/>
          </p:nvSpPr>
          <p:spPr bwMode="auto">
            <a:xfrm>
              <a:off x="5823" y="4124"/>
              <a:ext cx="146" cy="146"/>
            </a:xfrm>
            <a:custGeom>
              <a:avLst/>
              <a:gdLst>
                <a:gd name="T0" fmla="*/ 257 w 258"/>
                <a:gd name="T1" fmla="*/ 127 h 258"/>
                <a:gd name="T2" fmla="*/ 131 w 258"/>
                <a:gd name="T3" fmla="*/ 257 h 258"/>
                <a:gd name="T4" fmla="*/ 1 w 258"/>
                <a:gd name="T5" fmla="*/ 131 h 258"/>
                <a:gd name="T6" fmla="*/ 127 w 258"/>
                <a:gd name="T7" fmla="*/ 1 h 258"/>
                <a:gd name="T8" fmla="*/ 257 w 258"/>
                <a:gd name="T9" fmla="*/ 127 h 258"/>
              </a:gdLst>
              <a:ahLst/>
              <a:cxnLst>
                <a:cxn ang="0">
                  <a:pos x="T0" y="T1"/>
                </a:cxn>
                <a:cxn ang="0">
                  <a:pos x="T2" y="T3"/>
                </a:cxn>
                <a:cxn ang="0">
                  <a:pos x="T4" y="T5"/>
                </a:cxn>
                <a:cxn ang="0">
                  <a:pos x="T6" y="T7"/>
                </a:cxn>
                <a:cxn ang="0">
                  <a:pos x="T8" y="T9"/>
                </a:cxn>
              </a:cxnLst>
              <a:rect l="0" t="0" r="r" b="b"/>
              <a:pathLst>
                <a:path w="258" h="258">
                  <a:moveTo>
                    <a:pt x="257" y="127"/>
                  </a:moveTo>
                  <a:cubicBezTo>
                    <a:pt x="258" y="198"/>
                    <a:pt x="201" y="256"/>
                    <a:pt x="131" y="257"/>
                  </a:cubicBezTo>
                  <a:cubicBezTo>
                    <a:pt x="60" y="258"/>
                    <a:pt x="2" y="202"/>
                    <a:pt x="1" y="131"/>
                  </a:cubicBezTo>
                  <a:cubicBezTo>
                    <a:pt x="0" y="60"/>
                    <a:pt x="56" y="2"/>
                    <a:pt x="127" y="1"/>
                  </a:cubicBezTo>
                  <a:cubicBezTo>
                    <a:pt x="198" y="0"/>
                    <a:pt x="256" y="57"/>
                    <a:pt x="257" y="127"/>
                  </a:cubicBezTo>
                  <a:close/>
                </a:path>
              </a:pathLst>
            </a:cu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7" name="Freeform 13"/>
            <p:cNvSpPr>
              <a:spLocks/>
            </p:cNvSpPr>
            <p:nvPr userDrawn="1"/>
          </p:nvSpPr>
          <p:spPr bwMode="auto">
            <a:xfrm>
              <a:off x="5864" y="4173"/>
              <a:ext cx="67" cy="65"/>
            </a:xfrm>
            <a:custGeom>
              <a:avLst/>
              <a:gdLst>
                <a:gd name="T0" fmla="*/ 113 w 118"/>
                <a:gd name="T1" fmla="*/ 48 h 114"/>
                <a:gd name="T2" fmla="*/ 59 w 118"/>
                <a:gd name="T3" fmla="*/ 1 h 114"/>
                <a:gd name="T4" fmla="*/ 55 w 118"/>
                <a:gd name="T5" fmla="*/ 0 h 114"/>
                <a:gd name="T6" fmla="*/ 51 w 118"/>
                <a:gd name="T7" fmla="*/ 1 h 114"/>
                <a:gd name="T8" fmla="*/ 2 w 118"/>
                <a:gd name="T9" fmla="*/ 54 h 114"/>
                <a:gd name="T10" fmla="*/ 1 w 118"/>
                <a:gd name="T11" fmla="*/ 55 h 114"/>
                <a:gd name="T12" fmla="*/ 0 w 118"/>
                <a:gd name="T13" fmla="*/ 57 h 114"/>
                <a:gd name="T14" fmla="*/ 3 w 118"/>
                <a:gd name="T15" fmla="*/ 109 h 114"/>
                <a:gd name="T16" fmla="*/ 5 w 118"/>
                <a:gd name="T17" fmla="*/ 113 h 114"/>
                <a:gd name="T18" fmla="*/ 9 w 118"/>
                <a:gd name="T19" fmla="*/ 114 h 114"/>
                <a:gd name="T20" fmla="*/ 35 w 118"/>
                <a:gd name="T21" fmla="*/ 113 h 114"/>
                <a:gd name="T22" fmla="*/ 39 w 118"/>
                <a:gd name="T23" fmla="*/ 111 h 114"/>
                <a:gd name="T24" fmla="*/ 40 w 118"/>
                <a:gd name="T25" fmla="*/ 107 h 114"/>
                <a:gd name="T26" fmla="*/ 38 w 118"/>
                <a:gd name="T27" fmla="*/ 69 h 114"/>
                <a:gd name="T28" fmla="*/ 40 w 118"/>
                <a:gd name="T29" fmla="*/ 65 h 114"/>
                <a:gd name="T30" fmla="*/ 44 w 118"/>
                <a:gd name="T31" fmla="*/ 63 h 114"/>
                <a:gd name="T32" fmla="*/ 73 w 118"/>
                <a:gd name="T33" fmla="*/ 62 h 114"/>
                <a:gd name="T34" fmla="*/ 77 w 118"/>
                <a:gd name="T35" fmla="*/ 63 h 114"/>
                <a:gd name="T36" fmla="*/ 79 w 118"/>
                <a:gd name="T37" fmla="*/ 67 h 114"/>
                <a:gd name="T38" fmla="*/ 80 w 118"/>
                <a:gd name="T39" fmla="*/ 105 h 114"/>
                <a:gd name="T40" fmla="*/ 82 w 118"/>
                <a:gd name="T41" fmla="*/ 109 h 114"/>
                <a:gd name="T42" fmla="*/ 86 w 118"/>
                <a:gd name="T43" fmla="*/ 110 h 114"/>
                <a:gd name="T44" fmla="*/ 112 w 118"/>
                <a:gd name="T45" fmla="*/ 109 h 114"/>
                <a:gd name="T46" fmla="*/ 116 w 118"/>
                <a:gd name="T47" fmla="*/ 107 h 114"/>
                <a:gd name="T48" fmla="*/ 118 w 118"/>
                <a:gd name="T49" fmla="*/ 103 h 114"/>
                <a:gd name="T50" fmla="*/ 115 w 118"/>
                <a:gd name="T51" fmla="*/ 52 h 114"/>
                <a:gd name="T52" fmla="*/ 115 w 118"/>
                <a:gd name="T53" fmla="*/ 50 h 114"/>
                <a:gd name="T54" fmla="*/ 113 w 118"/>
                <a:gd name="T55"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14">
                  <a:moveTo>
                    <a:pt x="113" y="48"/>
                  </a:moveTo>
                  <a:cubicBezTo>
                    <a:pt x="59" y="1"/>
                    <a:pt x="59" y="1"/>
                    <a:pt x="59" y="1"/>
                  </a:cubicBezTo>
                  <a:cubicBezTo>
                    <a:pt x="58" y="0"/>
                    <a:pt x="57" y="0"/>
                    <a:pt x="55" y="0"/>
                  </a:cubicBezTo>
                  <a:cubicBezTo>
                    <a:pt x="54" y="0"/>
                    <a:pt x="52" y="0"/>
                    <a:pt x="51" y="1"/>
                  </a:cubicBezTo>
                  <a:cubicBezTo>
                    <a:pt x="2" y="54"/>
                    <a:pt x="2" y="54"/>
                    <a:pt x="2" y="54"/>
                  </a:cubicBezTo>
                  <a:cubicBezTo>
                    <a:pt x="1" y="54"/>
                    <a:pt x="1" y="55"/>
                    <a:pt x="1" y="55"/>
                  </a:cubicBezTo>
                  <a:cubicBezTo>
                    <a:pt x="1" y="56"/>
                    <a:pt x="0" y="57"/>
                    <a:pt x="0" y="57"/>
                  </a:cubicBezTo>
                  <a:cubicBezTo>
                    <a:pt x="3" y="109"/>
                    <a:pt x="3" y="109"/>
                    <a:pt x="3" y="109"/>
                  </a:cubicBezTo>
                  <a:cubicBezTo>
                    <a:pt x="3" y="110"/>
                    <a:pt x="4" y="112"/>
                    <a:pt x="5" y="113"/>
                  </a:cubicBezTo>
                  <a:cubicBezTo>
                    <a:pt x="6" y="114"/>
                    <a:pt x="7" y="114"/>
                    <a:pt x="9" y="114"/>
                  </a:cubicBezTo>
                  <a:cubicBezTo>
                    <a:pt x="35" y="113"/>
                    <a:pt x="35" y="113"/>
                    <a:pt x="35" y="113"/>
                  </a:cubicBezTo>
                  <a:cubicBezTo>
                    <a:pt x="36" y="113"/>
                    <a:pt x="38" y="112"/>
                    <a:pt x="39" y="111"/>
                  </a:cubicBezTo>
                  <a:cubicBezTo>
                    <a:pt x="40" y="110"/>
                    <a:pt x="40" y="108"/>
                    <a:pt x="40" y="107"/>
                  </a:cubicBezTo>
                  <a:cubicBezTo>
                    <a:pt x="38" y="69"/>
                    <a:pt x="38" y="69"/>
                    <a:pt x="38" y="69"/>
                  </a:cubicBezTo>
                  <a:cubicBezTo>
                    <a:pt x="38" y="67"/>
                    <a:pt x="39" y="66"/>
                    <a:pt x="40" y="65"/>
                  </a:cubicBezTo>
                  <a:cubicBezTo>
                    <a:pt x="41" y="64"/>
                    <a:pt x="42" y="63"/>
                    <a:pt x="44" y="63"/>
                  </a:cubicBezTo>
                  <a:cubicBezTo>
                    <a:pt x="73" y="62"/>
                    <a:pt x="73" y="62"/>
                    <a:pt x="73" y="62"/>
                  </a:cubicBezTo>
                  <a:cubicBezTo>
                    <a:pt x="74" y="62"/>
                    <a:pt x="76" y="62"/>
                    <a:pt x="77" y="63"/>
                  </a:cubicBezTo>
                  <a:cubicBezTo>
                    <a:pt x="78" y="64"/>
                    <a:pt x="79" y="65"/>
                    <a:pt x="79" y="67"/>
                  </a:cubicBezTo>
                  <a:cubicBezTo>
                    <a:pt x="80" y="105"/>
                    <a:pt x="80" y="105"/>
                    <a:pt x="80" y="105"/>
                  </a:cubicBezTo>
                  <a:cubicBezTo>
                    <a:pt x="80" y="107"/>
                    <a:pt x="81" y="108"/>
                    <a:pt x="82" y="109"/>
                  </a:cubicBezTo>
                  <a:cubicBezTo>
                    <a:pt x="83" y="110"/>
                    <a:pt x="85" y="110"/>
                    <a:pt x="86" y="110"/>
                  </a:cubicBezTo>
                  <a:cubicBezTo>
                    <a:pt x="112" y="109"/>
                    <a:pt x="112" y="109"/>
                    <a:pt x="112" y="109"/>
                  </a:cubicBezTo>
                  <a:cubicBezTo>
                    <a:pt x="114" y="109"/>
                    <a:pt x="115" y="108"/>
                    <a:pt x="116" y="107"/>
                  </a:cubicBezTo>
                  <a:cubicBezTo>
                    <a:pt x="117" y="106"/>
                    <a:pt x="118" y="105"/>
                    <a:pt x="118" y="103"/>
                  </a:cubicBezTo>
                  <a:cubicBezTo>
                    <a:pt x="115" y="52"/>
                    <a:pt x="115" y="52"/>
                    <a:pt x="115" y="52"/>
                  </a:cubicBezTo>
                  <a:cubicBezTo>
                    <a:pt x="115" y="51"/>
                    <a:pt x="115" y="51"/>
                    <a:pt x="115" y="50"/>
                  </a:cubicBezTo>
                  <a:cubicBezTo>
                    <a:pt x="114" y="49"/>
                    <a:pt x="114" y="49"/>
                    <a:pt x="113"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8" name="Freeform 14"/>
            <p:cNvSpPr>
              <a:spLocks/>
            </p:cNvSpPr>
            <p:nvPr userDrawn="1"/>
          </p:nvSpPr>
          <p:spPr bwMode="auto">
            <a:xfrm>
              <a:off x="5854" y="4158"/>
              <a:ext cx="86" cy="46"/>
            </a:xfrm>
            <a:custGeom>
              <a:avLst/>
              <a:gdLst>
                <a:gd name="T0" fmla="*/ 147 w 151"/>
                <a:gd name="T1" fmla="*/ 62 h 82"/>
                <a:gd name="T2" fmla="*/ 78 w 151"/>
                <a:gd name="T3" fmla="*/ 1 h 82"/>
                <a:gd name="T4" fmla="*/ 72 w 151"/>
                <a:gd name="T5" fmla="*/ 0 h 82"/>
                <a:gd name="T6" fmla="*/ 66 w 151"/>
                <a:gd name="T7" fmla="*/ 2 h 82"/>
                <a:gd name="T8" fmla="*/ 3 w 151"/>
                <a:gd name="T9" fmla="*/ 69 h 82"/>
                <a:gd name="T10" fmla="*/ 3 w 151"/>
                <a:gd name="T11" fmla="*/ 80 h 82"/>
                <a:gd name="T12" fmla="*/ 9 w 151"/>
                <a:gd name="T13" fmla="*/ 82 h 82"/>
                <a:gd name="T14" fmla="*/ 14 w 151"/>
                <a:gd name="T15" fmla="*/ 79 h 82"/>
                <a:gd name="T16" fmla="*/ 71 w 151"/>
                <a:gd name="T17" fmla="*/ 21 h 82"/>
                <a:gd name="T18" fmla="*/ 73 w 151"/>
                <a:gd name="T19" fmla="*/ 20 h 82"/>
                <a:gd name="T20" fmla="*/ 75 w 151"/>
                <a:gd name="T21" fmla="*/ 20 h 82"/>
                <a:gd name="T22" fmla="*/ 137 w 151"/>
                <a:gd name="T23" fmla="*/ 74 h 82"/>
                <a:gd name="T24" fmla="*/ 143 w 151"/>
                <a:gd name="T25" fmla="*/ 76 h 82"/>
                <a:gd name="T26" fmla="*/ 148 w 151"/>
                <a:gd name="T27" fmla="*/ 73 h 82"/>
                <a:gd name="T28" fmla="*/ 147 w 151"/>
                <a:gd name="T29"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82">
                  <a:moveTo>
                    <a:pt x="147" y="62"/>
                  </a:moveTo>
                  <a:cubicBezTo>
                    <a:pt x="78" y="1"/>
                    <a:pt x="78" y="1"/>
                    <a:pt x="78" y="1"/>
                  </a:cubicBezTo>
                  <a:cubicBezTo>
                    <a:pt x="76" y="0"/>
                    <a:pt x="74" y="0"/>
                    <a:pt x="72" y="0"/>
                  </a:cubicBezTo>
                  <a:cubicBezTo>
                    <a:pt x="70" y="0"/>
                    <a:pt x="68" y="0"/>
                    <a:pt x="66" y="2"/>
                  </a:cubicBezTo>
                  <a:cubicBezTo>
                    <a:pt x="3" y="69"/>
                    <a:pt x="3" y="69"/>
                    <a:pt x="3" y="69"/>
                  </a:cubicBezTo>
                  <a:cubicBezTo>
                    <a:pt x="0" y="73"/>
                    <a:pt x="0" y="77"/>
                    <a:pt x="3" y="80"/>
                  </a:cubicBezTo>
                  <a:cubicBezTo>
                    <a:pt x="5" y="81"/>
                    <a:pt x="7" y="82"/>
                    <a:pt x="9" y="82"/>
                  </a:cubicBezTo>
                  <a:cubicBezTo>
                    <a:pt x="11" y="82"/>
                    <a:pt x="13" y="81"/>
                    <a:pt x="14" y="79"/>
                  </a:cubicBezTo>
                  <a:cubicBezTo>
                    <a:pt x="71" y="21"/>
                    <a:pt x="71" y="21"/>
                    <a:pt x="71" y="21"/>
                  </a:cubicBezTo>
                  <a:cubicBezTo>
                    <a:pt x="71" y="20"/>
                    <a:pt x="72" y="20"/>
                    <a:pt x="73" y="20"/>
                  </a:cubicBezTo>
                  <a:cubicBezTo>
                    <a:pt x="74" y="19"/>
                    <a:pt x="75" y="20"/>
                    <a:pt x="75" y="20"/>
                  </a:cubicBezTo>
                  <a:cubicBezTo>
                    <a:pt x="137" y="74"/>
                    <a:pt x="137" y="74"/>
                    <a:pt x="137" y="74"/>
                  </a:cubicBezTo>
                  <a:cubicBezTo>
                    <a:pt x="139" y="75"/>
                    <a:pt x="141" y="76"/>
                    <a:pt x="143" y="76"/>
                  </a:cubicBezTo>
                  <a:cubicBezTo>
                    <a:pt x="145" y="75"/>
                    <a:pt x="147" y="75"/>
                    <a:pt x="148" y="73"/>
                  </a:cubicBezTo>
                  <a:cubicBezTo>
                    <a:pt x="151" y="70"/>
                    <a:pt x="151" y="65"/>
                    <a:pt x="147"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9" name="Freeform 15"/>
            <p:cNvSpPr>
              <a:spLocks/>
            </p:cNvSpPr>
            <p:nvPr userDrawn="1"/>
          </p:nvSpPr>
          <p:spPr bwMode="auto">
            <a:xfrm>
              <a:off x="5865" y="4164"/>
              <a:ext cx="11" cy="19"/>
            </a:xfrm>
            <a:custGeom>
              <a:avLst/>
              <a:gdLst>
                <a:gd name="T0" fmla="*/ 17 w 20"/>
                <a:gd name="T1" fmla="*/ 0 h 34"/>
                <a:gd name="T2" fmla="*/ 2 w 20"/>
                <a:gd name="T3" fmla="*/ 1 h 34"/>
                <a:gd name="T4" fmla="*/ 0 w 20"/>
                <a:gd name="T5" fmla="*/ 2 h 34"/>
                <a:gd name="T6" fmla="*/ 0 w 20"/>
                <a:gd name="T7" fmla="*/ 4 h 34"/>
                <a:gd name="T8" fmla="*/ 1 w 20"/>
                <a:gd name="T9" fmla="*/ 34 h 34"/>
                <a:gd name="T10" fmla="*/ 20 w 20"/>
                <a:gd name="T11" fmla="*/ 14 h 34"/>
                <a:gd name="T12" fmla="*/ 19 w 20"/>
                <a:gd name="T13" fmla="*/ 3 h 34"/>
                <a:gd name="T14" fmla="*/ 19 w 20"/>
                <a:gd name="T15" fmla="*/ 1 h 34"/>
                <a:gd name="T16" fmla="*/ 17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7" y="0"/>
                  </a:moveTo>
                  <a:cubicBezTo>
                    <a:pt x="2" y="1"/>
                    <a:pt x="2" y="1"/>
                    <a:pt x="2" y="1"/>
                  </a:cubicBezTo>
                  <a:cubicBezTo>
                    <a:pt x="1" y="1"/>
                    <a:pt x="1" y="1"/>
                    <a:pt x="0" y="2"/>
                  </a:cubicBezTo>
                  <a:cubicBezTo>
                    <a:pt x="0" y="2"/>
                    <a:pt x="0" y="3"/>
                    <a:pt x="0" y="4"/>
                  </a:cubicBezTo>
                  <a:cubicBezTo>
                    <a:pt x="1" y="34"/>
                    <a:pt x="1" y="34"/>
                    <a:pt x="1" y="34"/>
                  </a:cubicBezTo>
                  <a:cubicBezTo>
                    <a:pt x="20" y="14"/>
                    <a:pt x="20" y="14"/>
                    <a:pt x="20" y="14"/>
                  </a:cubicBezTo>
                  <a:cubicBezTo>
                    <a:pt x="19" y="3"/>
                    <a:pt x="19" y="3"/>
                    <a:pt x="19" y="3"/>
                  </a:cubicBezTo>
                  <a:cubicBezTo>
                    <a:pt x="19" y="2"/>
                    <a:pt x="19" y="1"/>
                    <a:pt x="19" y="1"/>
                  </a:cubicBezTo>
                  <a:cubicBezTo>
                    <a:pt x="18" y="0"/>
                    <a:pt x="18" y="0"/>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0" name="Oval 16"/>
            <p:cNvSpPr>
              <a:spLocks noChangeArrowheads="1"/>
            </p:cNvSpPr>
            <p:nvPr userDrawn="1"/>
          </p:nvSpPr>
          <p:spPr bwMode="auto">
            <a:xfrm>
              <a:off x="5473" y="4125"/>
              <a:ext cx="143" cy="144"/>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1" name="Freeform 17"/>
            <p:cNvSpPr>
              <a:spLocks noEditPoints="1"/>
            </p:cNvSpPr>
            <p:nvPr userDrawn="1"/>
          </p:nvSpPr>
          <p:spPr bwMode="auto">
            <a:xfrm>
              <a:off x="5503" y="4154"/>
              <a:ext cx="86" cy="85"/>
            </a:xfrm>
            <a:custGeom>
              <a:avLst/>
              <a:gdLst>
                <a:gd name="T0" fmla="*/ 10 w 151"/>
                <a:gd name="T1" fmla="*/ 107 h 150"/>
                <a:gd name="T2" fmla="*/ 25 w 151"/>
                <a:gd name="T3" fmla="*/ 107 h 150"/>
                <a:gd name="T4" fmla="*/ 28 w 151"/>
                <a:gd name="T5" fmla="*/ 109 h 150"/>
                <a:gd name="T6" fmla="*/ 38 w 151"/>
                <a:gd name="T7" fmla="*/ 119 h 150"/>
                <a:gd name="T8" fmla="*/ 39 w 151"/>
                <a:gd name="T9" fmla="*/ 123 h 150"/>
                <a:gd name="T10" fmla="*/ 38 w 151"/>
                <a:gd name="T11" fmla="*/ 138 h 150"/>
                <a:gd name="T12" fmla="*/ 40 w 151"/>
                <a:gd name="T13" fmla="*/ 141 h 150"/>
                <a:gd name="T14" fmla="*/ 67 w 151"/>
                <a:gd name="T15" fmla="*/ 149 h 150"/>
                <a:gd name="T16" fmla="*/ 71 w 151"/>
                <a:gd name="T17" fmla="*/ 148 h 150"/>
                <a:gd name="T18" fmla="*/ 78 w 151"/>
                <a:gd name="T19" fmla="*/ 135 h 150"/>
                <a:gd name="T20" fmla="*/ 81 w 151"/>
                <a:gd name="T21" fmla="*/ 133 h 150"/>
                <a:gd name="T22" fmla="*/ 95 w 151"/>
                <a:gd name="T23" fmla="*/ 129 h 150"/>
                <a:gd name="T24" fmla="*/ 99 w 151"/>
                <a:gd name="T25" fmla="*/ 130 h 150"/>
                <a:gd name="T26" fmla="*/ 111 w 151"/>
                <a:gd name="T27" fmla="*/ 139 h 150"/>
                <a:gd name="T28" fmla="*/ 115 w 151"/>
                <a:gd name="T29" fmla="*/ 139 h 150"/>
                <a:gd name="T30" fmla="*/ 136 w 151"/>
                <a:gd name="T31" fmla="*/ 119 h 150"/>
                <a:gd name="T32" fmla="*/ 136 w 151"/>
                <a:gd name="T33" fmla="*/ 116 h 150"/>
                <a:gd name="T34" fmla="*/ 129 w 151"/>
                <a:gd name="T35" fmla="*/ 103 h 150"/>
                <a:gd name="T36" fmla="*/ 128 w 151"/>
                <a:gd name="T37" fmla="*/ 99 h 150"/>
                <a:gd name="T38" fmla="*/ 131 w 151"/>
                <a:gd name="T39" fmla="*/ 92 h 150"/>
                <a:gd name="T40" fmla="*/ 133 w 151"/>
                <a:gd name="T41" fmla="*/ 85 h 150"/>
                <a:gd name="T42" fmla="*/ 135 w 151"/>
                <a:gd name="T43" fmla="*/ 82 h 150"/>
                <a:gd name="T44" fmla="*/ 149 w 151"/>
                <a:gd name="T45" fmla="*/ 76 h 150"/>
                <a:gd name="T46" fmla="*/ 150 w 151"/>
                <a:gd name="T47" fmla="*/ 73 h 150"/>
                <a:gd name="T48" fmla="*/ 144 w 151"/>
                <a:gd name="T49" fmla="*/ 45 h 150"/>
                <a:gd name="T50" fmla="*/ 141 w 151"/>
                <a:gd name="T51" fmla="*/ 42 h 150"/>
                <a:gd name="T52" fmla="*/ 126 w 151"/>
                <a:gd name="T53" fmla="*/ 43 h 150"/>
                <a:gd name="T54" fmla="*/ 122 w 151"/>
                <a:gd name="T55" fmla="*/ 41 h 150"/>
                <a:gd name="T56" fmla="*/ 113 w 151"/>
                <a:gd name="T57" fmla="*/ 31 h 150"/>
                <a:gd name="T58" fmla="*/ 111 w 151"/>
                <a:gd name="T59" fmla="*/ 27 h 150"/>
                <a:gd name="T60" fmla="*/ 113 w 151"/>
                <a:gd name="T61" fmla="*/ 12 h 150"/>
                <a:gd name="T62" fmla="*/ 111 w 151"/>
                <a:gd name="T63" fmla="*/ 9 h 150"/>
                <a:gd name="T64" fmla="*/ 83 w 151"/>
                <a:gd name="T65" fmla="*/ 0 h 150"/>
                <a:gd name="T66" fmla="*/ 80 w 151"/>
                <a:gd name="T67" fmla="*/ 2 h 150"/>
                <a:gd name="T68" fmla="*/ 73 w 151"/>
                <a:gd name="T69" fmla="*/ 15 h 150"/>
                <a:gd name="T70" fmla="*/ 70 w 151"/>
                <a:gd name="T71" fmla="*/ 17 h 150"/>
                <a:gd name="T72" fmla="*/ 56 w 151"/>
                <a:gd name="T73" fmla="*/ 20 h 150"/>
                <a:gd name="T74" fmla="*/ 52 w 151"/>
                <a:gd name="T75" fmla="*/ 20 h 150"/>
                <a:gd name="T76" fmla="*/ 40 w 151"/>
                <a:gd name="T77" fmla="*/ 11 h 150"/>
                <a:gd name="T78" fmla="*/ 36 w 151"/>
                <a:gd name="T79" fmla="*/ 11 h 150"/>
                <a:gd name="T80" fmla="*/ 15 w 151"/>
                <a:gd name="T81" fmla="*/ 31 h 150"/>
                <a:gd name="T82" fmla="*/ 14 w 151"/>
                <a:gd name="T83" fmla="*/ 34 h 150"/>
                <a:gd name="T84" fmla="*/ 22 w 151"/>
                <a:gd name="T85" fmla="*/ 47 h 150"/>
                <a:gd name="T86" fmla="*/ 22 w 151"/>
                <a:gd name="T87" fmla="*/ 51 h 150"/>
                <a:gd name="T88" fmla="*/ 20 w 151"/>
                <a:gd name="T89" fmla="*/ 58 h 150"/>
                <a:gd name="T90" fmla="*/ 18 w 151"/>
                <a:gd name="T91" fmla="*/ 65 h 150"/>
                <a:gd name="T92" fmla="*/ 16 w 151"/>
                <a:gd name="T93" fmla="*/ 68 h 150"/>
                <a:gd name="T94" fmla="*/ 2 w 151"/>
                <a:gd name="T95" fmla="*/ 74 h 150"/>
                <a:gd name="T96" fmla="*/ 1 w 151"/>
                <a:gd name="T97" fmla="*/ 77 h 150"/>
                <a:gd name="T98" fmla="*/ 7 w 151"/>
                <a:gd name="T99" fmla="*/ 105 h 150"/>
                <a:gd name="T100" fmla="*/ 10 w 151"/>
                <a:gd name="T101" fmla="*/ 107 h 150"/>
                <a:gd name="T102" fmla="*/ 56 w 151"/>
                <a:gd name="T103" fmla="*/ 69 h 150"/>
                <a:gd name="T104" fmla="*/ 81 w 151"/>
                <a:gd name="T105" fmla="*/ 56 h 150"/>
                <a:gd name="T106" fmla="*/ 94 w 151"/>
                <a:gd name="T107" fmla="*/ 81 h 150"/>
                <a:gd name="T108" fmla="*/ 69 w 151"/>
                <a:gd name="T109" fmla="*/ 94 h 150"/>
                <a:gd name="T110" fmla="*/ 56 w 151"/>
                <a:gd name="T111" fmla="*/ 6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150">
                  <a:moveTo>
                    <a:pt x="10" y="107"/>
                  </a:moveTo>
                  <a:cubicBezTo>
                    <a:pt x="25" y="107"/>
                    <a:pt x="25" y="107"/>
                    <a:pt x="25" y="107"/>
                  </a:cubicBezTo>
                  <a:cubicBezTo>
                    <a:pt x="26" y="107"/>
                    <a:pt x="28" y="108"/>
                    <a:pt x="28" y="109"/>
                  </a:cubicBezTo>
                  <a:cubicBezTo>
                    <a:pt x="38" y="119"/>
                    <a:pt x="38" y="119"/>
                    <a:pt x="38" y="119"/>
                  </a:cubicBezTo>
                  <a:cubicBezTo>
                    <a:pt x="39" y="120"/>
                    <a:pt x="40" y="122"/>
                    <a:pt x="39" y="123"/>
                  </a:cubicBezTo>
                  <a:cubicBezTo>
                    <a:pt x="38" y="138"/>
                    <a:pt x="38" y="138"/>
                    <a:pt x="38" y="138"/>
                  </a:cubicBezTo>
                  <a:cubicBezTo>
                    <a:pt x="38" y="139"/>
                    <a:pt x="39" y="140"/>
                    <a:pt x="40" y="141"/>
                  </a:cubicBezTo>
                  <a:cubicBezTo>
                    <a:pt x="67" y="149"/>
                    <a:pt x="67" y="149"/>
                    <a:pt x="67" y="149"/>
                  </a:cubicBezTo>
                  <a:cubicBezTo>
                    <a:pt x="69" y="150"/>
                    <a:pt x="70" y="149"/>
                    <a:pt x="71" y="148"/>
                  </a:cubicBezTo>
                  <a:cubicBezTo>
                    <a:pt x="78" y="135"/>
                    <a:pt x="78" y="135"/>
                    <a:pt x="78" y="135"/>
                  </a:cubicBezTo>
                  <a:cubicBezTo>
                    <a:pt x="78" y="134"/>
                    <a:pt x="80" y="133"/>
                    <a:pt x="81" y="133"/>
                  </a:cubicBezTo>
                  <a:cubicBezTo>
                    <a:pt x="95" y="129"/>
                    <a:pt x="95" y="129"/>
                    <a:pt x="95" y="129"/>
                  </a:cubicBezTo>
                  <a:cubicBezTo>
                    <a:pt x="96" y="129"/>
                    <a:pt x="98" y="129"/>
                    <a:pt x="99" y="130"/>
                  </a:cubicBezTo>
                  <a:cubicBezTo>
                    <a:pt x="111" y="139"/>
                    <a:pt x="111" y="139"/>
                    <a:pt x="111" y="139"/>
                  </a:cubicBezTo>
                  <a:cubicBezTo>
                    <a:pt x="112" y="139"/>
                    <a:pt x="114" y="139"/>
                    <a:pt x="115" y="139"/>
                  </a:cubicBezTo>
                  <a:cubicBezTo>
                    <a:pt x="136" y="119"/>
                    <a:pt x="136" y="119"/>
                    <a:pt x="136" y="119"/>
                  </a:cubicBezTo>
                  <a:cubicBezTo>
                    <a:pt x="137" y="118"/>
                    <a:pt x="137" y="117"/>
                    <a:pt x="136" y="116"/>
                  </a:cubicBezTo>
                  <a:cubicBezTo>
                    <a:pt x="129" y="103"/>
                    <a:pt x="129" y="103"/>
                    <a:pt x="129" y="103"/>
                  </a:cubicBezTo>
                  <a:cubicBezTo>
                    <a:pt x="128" y="102"/>
                    <a:pt x="128" y="100"/>
                    <a:pt x="128" y="99"/>
                  </a:cubicBezTo>
                  <a:cubicBezTo>
                    <a:pt x="128" y="99"/>
                    <a:pt x="130" y="95"/>
                    <a:pt x="131" y="92"/>
                  </a:cubicBezTo>
                  <a:cubicBezTo>
                    <a:pt x="132" y="89"/>
                    <a:pt x="133" y="85"/>
                    <a:pt x="133" y="85"/>
                  </a:cubicBezTo>
                  <a:cubicBezTo>
                    <a:pt x="133" y="84"/>
                    <a:pt x="134" y="83"/>
                    <a:pt x="135" y="82"/>
                  </a:cubicBezTo>
                  <a:cubicBezTo>
                    <a:pt x="149" y="76"/>
                    <a:pt x="149" y="76"/>
                    <a:pt x="149" y="76"/>
                  </a:cubicBezTo>
                  <a:cubicBezTo>
                    <a:pt x="150" y="75"/>
                    <a:pt x="151" y="74"/>
                    <a:pt x="150" y="73"/>
                  </a:cubicBezTo>
                  <a:cubicBezTo>
                    <a:pt x="144" y="45"/>
                    <a:pt x="144" y="45"/>
                    <a:pt x="144" y="45"/>
                  </a:cubicBezTo>
                  <a:cubicBezTo>
                    <a:pt x="144" y="43"/>
                    <a:pt x="142" y="42"/>
                    <a:pt x="141" y="42"/>
                  </a:cubicBezTo>
                  <a:cubicBezTo>
                    <a:pt x="126" y="43"/>
                    <a:pt x="126" y="43"/>
                    <a:pt x="126" y="43"/>
                  </a:cubicBezTo>
                  <a:cubicBezTo>
                    <a:pt x="125" y="43"/>
                    <a:pt x="123" y="42"/>
                    <a:pt x="122" y="41"/>
                  </a:cubicBezTo>
                  <a:cubicBezTo>
                    <a:pt x="113" y="31"/>
                    <a:pt x="113" y="31"/>
                    <a:pt x="113" y="31"/>
                  </a:cubicBezTo>
                  <a:cubicBezTo>
                    <a:pt x="112" y="30"/>
                    <a:pt x="111" y="28"/>
                    <a:pt x="111" y="27"/>
                  </a:cubicBezTo>
                  <a:cubicBezTo>
                    <a:pt x="113" y="12"/>
                    <a:pt x="113" y="12"/>
                    <a:pt x="113" y="12"/>
                  </a:cubicBezTo>
                  <a:cubicBezTo>
                    <a:pt x="113" y="11"/>
                    <a:pt x="112" y="9"/>
                    <a:pt x="111" y="9"/>
                  </a:cubicBezTo>
                  <a:cubicBezTo>
                    <a:pt x="83" y="0"/>
                    <a:pt x="83" y="0"/>
                    <a:pt x="83" y="0"/>
                  </a:cubicBezTo>
                  <a:cubicBezTo>
                    <a:pt x="82" y="0"/>
                    <a:pt x="81" y="1"/>
                    <a:pt x="80" y="2"/>
                  </a:cubicBezTo>
                  <a:cubicBezTo>
                    <a:pt x="73" y="15"/>
                    <a:pt x="73" y="15"/>
                    <a:pt x="73" y="15"/>
                  </a:cubicBezTo>
                  <a:cubicBezTo>
                    <a:pt x="72" y="16"/>
                    <a:pt x="71" y="17"/>
                    <a:pt x="70" y="17"/>
                  </a:cubicBezTo>
                  <a:cubicBezTo>
                    <a:pt x="56" y="20"/>
                    <a:pt x="56" y="20"/>
                    <a:pt x="56" y="20"/>
                  </a:cubicBezTo>
                  <a:cubicBezTo>
                    <a:pt x="55" y="21"/>
                    <a:pt x="53" y="20"/>
                    <a:pt x="52" y="20"/>
                  </a:cubicBezTo>
                  <a:cubicBezTo>
                    <a:pt x="40" y="11"/>
                    <a:pt x="40" y="11"/>
                    <a:pt x="40" y="11"/>
                  </a:cubicBezTo>
                  <a:cubicBezTo>
                    <a:pt x="39" y="10"/>
                    <a:pt x="37" y="10"/>
                    <a:pt x="36" y="11"/>
                  </a:cubicBezTo>
                  <a:cubicBezTo>
                    <a:pt x="15" y="31"/>
                    <a:pt x="15" y="31"/>
                    <a:pt x="15" y="31"/>
                  </a:cubicBezTo>
                  <a:cubicBezTo>
                    <a:pt x="14" y="32"/>
                    <a:pt x="14" y="33"/>
                    <a:pt x="14" y="34"/>
                  </a:cubicBezTo>
                  <a:cubicBezTo>
                    <a:pt x="22" y="47"/>
                    <a:pt x="22" y="47"/>
                    <a:pt x="22" y="47"/>
                  </a:cubicBezTo>
                  <a:cubicBezTo>
                    <a:pt x="23" y="48"/>
                    <a:pt x="23" y="50"/>
                    <a:pt x="22" y="51"/>
                  </a:cubicBezTo>
                  <a:cubicBezTo>
                    <a:pt x="22" y="51"/>
                    <a:pt x="21" y="55"/>
                    <a:pt x="20" y="58"/>
                  </a:cubicBezTo>
                  <a:cubicBezTo>
                    <a:pt x="19" y="61"/>
                    <a:pt x="18" y="65"/>
                    <a:pt x="18" y="65"/>
                  </a:cubicBezTo>
                  <a:cubicBezTo>
                    <a:pt x="18" y="66"/>
                    <a:pt x="17" y="67"/>
                    <a:pt x="16" y="68"/>
                  </a:cubicBezTo>
                  <a:cubicBezTo>
                    <a:pt x="2" y="74"/>
                    <a:pt x="2" y="74"/>
                    <a:pt x="2" y="74"/>
                  </a:cubicBezTo>
                  <a:cubicBezTo>
                    <a:pt x="1" y="74"/>
                    <a:pt x="0" y="76"/>
                    <a:pt x="1" y="77"/>
                  </a:cubicBezTo>
                  <a:cubicBezTo>
                    <a:pt x="7" y="105"/>
                    <a:pt x="7" y="105"/>
                    <a:pt x="7" y="105"/>
                  </a:cubicBezTo>
                  <a:cubicBezTo>
                    <a:pt x="7" y="106"/>
                    <a:pt x="8" y="107"/>
                    <a:pt x="10" y="107"/>
                  </a:cubicBezTo>
                  <a:close/>
                  <a:moveTo>
                    <a:pt x="56" y="69"/>
                  </a:moveTo>
                  <a:cubicBezTo>
                    <a:pt x="59" y="58"/>
                    <a:pt x="71" y="53"/>
                    <a:pt x="81" y="56"/>
                  </a:cubicBezTo>
                  <a:cubicBezTo>
                    <a:pt x="91" y="59"/>
                    <a:pt x="97" y="70"/>
                    <a:pt x="94" y="81"/>
                  </a:cubicBezTo>
                  <a:cubicBezTo>
                    <a:pt x="91" y="91"/>
                    <a:pt x="80" y="97"/>
                    <a:pt x="69" y="94"/>
                  </a:cubicBezTo>
                  <a:cubicBezTo>
                    <a:pt x="59" y="91"/>
                    <a:pt x="53" y="79"/>
                    <a:pt x="56"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2" name="Oval 18"/>
            <p:cNvSpPr>
              <a:spLocks noChangeArrowheads="1"/>
            </p:cNvSpPr>
            <p:nvPr userDrawn="1"/>
          </p:nvSpPr>
          <p:spPr bwMode="auto">
            <a:xfrm>
              <a:off x="6173"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3" name="Freeform 19"/>
            <p:cNvSpPr>
              <a:spLocks/>
            </p:cNvSpPr>
            <p:nvPr userDrawn="1"/>
          </p:nvSpPr>
          <p:spPr bwMode="auto">
            <a:xfrm>
              <a:off x="6253" y="4213"/>
              <a:ext cx="8" cy="7"/>
            </a:xfrm>
            <a:custGeom>
              <a:avLst/>
              <a:gdLst>
                <a:gd name="T0" fmla="*/ 5 w 14"/>
                <a:gd name="T1" fmla="*/ 12 h 12"/>
                <a:gd name="T2" fmla="*/ 5 w 14"/>
                <a:gd name="T3" fmla="*/ 11 h 12"/>
                <a:gd name="T4" fmla="*/ 8 w 14"/>
                <a:gd name="T5" fmla="*/ 8 h 12"/>
                <a:gd name="T6" fmla="*/ 12 w 14"/>
                <a:gd name="T7" fmla="*/ 6 h 12"/>
                <a:gd name="T8" fmla="*/ 13 w 14"/>
                <a:gd name="T9" fmla="*/ 6 h 12"/>
                <a:gd name="T10" fmla="*/ 14 w 14"/>
                <a:gd name="T11" fmla="*/ 6 h 12"/>
                <a:gd name="T12" fmla="*/ 10 w 14"/>
                <a:gd name="T13" fmla="*/ 0 h 12"/>
                <a:gd name="T14" fmla="*/ 5 w 14"/>
                <a:gd name="T15" fmla="*/ 3 h 12"/>
                <a:gd name="T16" fmla="*/ 0 w 14"/>
                <a:gd name="T17" fmla="*/ 6 h 12"/>
                <a:gd name="T18" fmla="*/ 4 w 14"/>
                <a:gd name="T19" fmla="*/ 12 h 12"/>
                <a:gd name="T20" fmla="*/ 5 w 1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2">
                  <a:moveTo>
                    <a:pt x="5" y="12"/>
                  </a:moveTo>
                  <a:cubicBezTo>
                    <a:pt x="5" y="11"/>
                    <a:pt x="5" y="11"/>
                    <a:pt x="5" y="11"/>
                  </a:cubicBezTo>
                  <a:cubicBezTo>
                    <a:pt x="6" y="10"/>
                    <a:pt x="7" y="9"/>
                    <a:pt x="8" y="8"/>
                  </a:cubicBezTo>
                  <a:cubicBezTo>
                    <a:pt x="10" y="8"/>
                    <a:pt x="11" y="7"/>
                    <a:pt x="12" y="6"/>
                  </a:cubicBezTo>
                  <a:cubicBezTo>
                    <a:pt x="12" y="6"/>
                    <a:pt x="13" y="6"/>
                    <a:pt x="13" y="6"/>
                  </a:cubicBezTo>
                  <a:cubicBezTo>
                    <a:pt x="13" y="6"/>
                    <a:pt x="13" y="6"/>
                    <a:pt x="14" y="6"/>
                  </a:cubicBezTo>
                  <a:cubicBezTo>
                    <a:pt x="10" y="0"/>
                    <a:pt x="10" y="0"/>
                    <a:pt x="10" y="0"/>
                  </a:cubicBezTo>
                  <a:cubicBezTo>
                    <a:pt x="8" y="1"/>
                    <a:pt x="7" y="2"/>
                    <a:pt x="5" y="3"/>
                  </a:cubicBezTo>
                  <a:cubicBezTo>
                    <a:pt x="4" y="4"/>
                    <a:pt x="2" y="5"/>
                    <a:pt x="0" y="6"/>
                  </a:cubicBezTo>
                  <a:cubicBezTo>
                    <a:pt x="4" y="12"/>
                    <a:pt x="4" y="12"/>
                    <a:pt x="4" y="12"/>
                  </a:cubicBezTo>
                  <a:cubicBezTo>
                    <a:pt x="4" y="12"/>
                    <a:pt x="4"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4" name="Freeform 20"/>
            <p:cNvSpPr>
              <a:spLocks/>
            </p:cNvSpPr>
            <p:nvPr userDrawn="1"/>
          </p:nvSpPr>
          <p:spPr bwMode="auto">
            <a:xfrm>
              <a:off x="6254" y="4218"/>
              <a:ext cx="15" cy="11"/>
            </a:xfrm>
            <a:custGeom>
              <a:avLst/>
              <a:gdLst>
                <a:gd name="T0" fmla="*/ 13 w 26"/>
                <a:gd name="T1" fmla="*/ 1 h 20"/>
                <a:gd name="T2" fmla="*/ 12 w 26"/>
                <a:gd name="T3" fmla="*/ 1 h 20"/>
                <a:gd name="T4" fmla="*/ 11 w 26"/>
                <a:gd name="T5" fmla="*/ 1 h 20"/>
                <a:gd name="T6" fmla="*/ 8 w 26"/>
                <a:gd name="T7" fmla="*/ 3 h 20"/>
                <a:gd name="T8" fmla="*/ 4 w 26"/>
                <a:gd name="T9" fmla="*/ 6 h 20"/>
                <a:gd name="T10" fmla="*/ 4 w 26"/>
                <a:gd name="T11" fmla="*/ 6 h 20"/>
                <a:gd name="T12" fmla="*/ 3 w 26"/>
                <a:gd name="T13" fmla="*/ 7 h 20"/>
                <a:gd name="T14" fmla="*/ 1 w 26"/>
                <a:gd name="T15" fmla="*/ 13 h 20"/>
                <a:gd name="T16" fmla="*/ 1 w 26"/>
                <a:gd name="T17" fmla="*/ 20 h 20"/>
                <a:gd name="T18" fmla="*/ 26 w 26"/>
                <a:gd name="T19" fmla="*/ 3 h 20"/>
                <a:gd name="T20" fmla="*/ 17 w 26"/>
                <a:gd name="T21" fmla="*/ 0 h 20"/>
                <a:gd name="T22" fmla="*/ 13 w 26"/>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0">
                  <a:moveTo>
                    <a:pt x="13" y="1"/>
                  </a:moveTo>
                  <a:cubicBezTo>
                    <a:pt x="13" y="1"/>
                    <a:pt x="12" y="1"/>
                    <a:pt x="12" y="1"/>
                  </a:cubicBezTo>
                  <a:cubicBezTo>
                    <a:pt x="12" y="1"/>
                    <a:pt x="12" y="1"/>
                    <a:pt x="11" y="1"/>
                  </a:cubicBezTo>
                  <a:cubicBezTo>
                    <a:pt x="10" y="2"/>
                    <a:pt x="9" y="2"/>
                    <a:pt x="8" y="3"/>
                  </a:cubicBezTo>
                  <a:cubicBezTo>
                    <a:pt x="6" y="4"/>
                    <a:pt x="6" y="5"/>
                    <a:pt x="4" y="6"/>
                  </a:cubicBezTo>
                  <a:cubicBezTo>
                    <a:pt x="4" y="6"/>
                    <a:pt x="4" y="6"/>
                    <a:pt x="4" y="6"/>
                  </a:cubicBezTo>
                  <a:cubicBezTo>
                    <a:pt x="4" y="7"/>
                    <a:pt x="4" y="7"/>
                    <a:pt x="3" y="7"/>
                  </a:cubicBezTo>
                  <a:cubicBezTo>
                    <a:pt x="2" y="9"/>
                    <a:pt x="1" y="11"/>
                    <a:pt x="1" y="13"/>
                  </a:cubicBezTo>
                  <a:cubicBezTo>
                    <a:pt x="0" y="15"/>
                    <a:pt x="0" y="18"/>
                    <a:pt x="1" y="20"/>
                  </a:cubicBezTo>
                  <a:cubicBezTo>
                    <a:pt x="26" y="3"/>
                    <a:pt x="26" y="3"/>
                    <a:pt x="26" y="3"/>
                  </a:cubicBezTo>
                  <a:cubicBezTo>
                    <a:pt x="24" y="1"/>
                    <a:pt x="20" y="0"/>
                    <a:pt x="17" y="0"/>
                  </a:cubicBezTo>
                  <a:cubicBezTo>
                    <a:pt x="16" y="0"/>
                    <a:pt x="14" y="0"/>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5" name="Freeform 21"/>
            <p:cNvSpPr>
              <a:spLocks/>
            </p:cNvSpPr>
            <p:nvPr userDrawn="1"/>
          </p:nvSpPr>
          <p:spPr bwMode="auto">
            <a:xfrm>
              <a:off x="6256" y="4221"/>
              <a:ext cx="24" cy="23"/>
            </a:xfrm>
            <a:custGeom>
              <a:avLst/>
              <a:gdLst>
                <a:gd name="T0" fmla="*/ 9 w 24"/>
                <a:gd name="T1" fmla="*/ 23 h 23"/>
                <a:gd name="T2" fmla="*/ 24 w 24"/>
                <a:gd name="T3" fmla="*/ 14 h 23"/>
                <a:gd name="T4" fmla="*/ 15 w 24"/>
                <a:gd name="T5" fmla="*/ 0 h 23"/>
                <a:gd name="T6" fmla="*/ 0 w 24"/>
                <a:gd name="T7" fmla="*/ 10 h 23"/>
                <a:gd name="T8" fmla="*/ 9 w 24"/>
                <a:gd name="T9" fmla="*/ 23 h 23"/>
              </a:gdLst>
              <a:ahLst/>
              <a:cxnLst>
                <a:cxn ang="0">
                  <a:pos x="T0" y="T1"/>
                </a:cxn>
                <a:cxn ang="0">
                  <a:pos x="T2" y="T3"/>
                </a:cxn>
                <a:cxn ang="0">
                  <a:pos x="T4" y="T5"/>
                </a:cxn>
                <a:cxn ang="0">
                  <a:pos x="T6" y="T7"/>
                </a:cxn>
                <a:cxn ang="0">
                  <a:pos x="T8" y="T9"/>
                </a:cxn>
              </a:cxnLst>
              <a:rect l="0" t="0" r="r" b="b"/>
              <a:pathLst>
                <a:path w="24" h="23">
                  <a:moveTo>
                    <a:pt x="9" y="23"/>
                  </a:moveTo>
                  <a:lnTo>
                    <a:pt x="24" y="14"/>
                  </a:lnTo>
                  <a:lnTo>
                    <a:pt x="15" y="0"/>
                  </a:lnTo>
                  <a:lnTo>
                    <a:pt x="0" y="10"/>
                  </a:lnTo>
                  <a:lnTo>
                    <a:pt x="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6" name="Freeform 22"/>
            <p:cNvSpPr>
              <a:spLocks noEditPoints="1"/>
            </p:cNvSpPr>
            <p:nvPr userDrawn="1"/>
          </p:nvSpPr>
          <p:spPr bwMode="auto">
            <a:xfrm>
              <a:off x="6206" y="4156"/>
              <a:ext cx="67" cy="63"/>
            </a:xfrm>
            <a:custGeom>
              <a:avLst/>
              <a:gdLst>
                <a:gd name="T0" fmla="*/ 57 w 119"/>
                <a:gd name="T1" fmla="*/ 110 h 110"/>
                <a:gd name="T2" fmla="*/ 87 w 119"/>
                <a:gd name="T3" fmla="*/ 100 h 110"/>
                <a:gd name="T4" fmla="*/ 102 w 119"/>
                <a:gd name="T5" fmla="*/ 25 h 110"/>
                <a:gd name="T6" fmla="*/ 57 w 119"/>
                <a:gd name="T7" fmla="*/ 0 h 110"/>
                <a:gd name="T8" fmla="*/ 26 w 119"/>
                <a:gd name="T9" fmla="*/ 10 h 110"/>
                <a:gd name="T10" fmla="*/ 3 w 119"/>
                <a:gd name="T11" fmla="*/ 44 h 110"/>
                <a:gd name="T12" fmla="*/ 11 w 119"/>
                <a:gd name="T13" fmla="*/ 85 h 110"/>
                <a:gd name="T14" fmla="*/ 57 w 119"/>
                <a:gd name="T15" fmla="*/ 110 h 110"/>
                <a:gd name="T16" fmla="*/ 35 w 119"/>
                <a:gd name="T17" fmla="*/ 22 h 110"/>
                <a:gd name="T18" fmla="*/ 89 w 119"/>
                <a:gd name="T19" fmla="*/ 33 h 110"/>
                <a:gd name="T20" fmla="*/ 79 w 119"/>
                <a:gd name="T21" fmla="*/ 88 h 110"/>
                <a:gd name="T22" fmla="*/ 24 w 119"/>
                <a:gd name="T23" fmla="*/ 77 h 110"/>
                <a:gd name="T24" fmla="*/ 35 w 119"/>
                <a:gd name="T25"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0">
                  <a:moveTo>
                    <a:pt x="57" y="110"/>
                  </a:moveTo>
                  <a:cubicBezTo>
                    <a:pt x="67" y="110"/>
                    <a:pt x="78" y="106"/>
                    <a:pt x="87" y="100"/>
                  </a:cubicBezTo>
                  <a:cubicBezTo>
                    <a:pt x="112" y="84"/>
                    <a:pt x="119" y="50"/>
                    <a:pt x="102" y="25"/>
                  </a:cubicBezTo>
                  <a:cubicBezTo>
                    <a:pt x="92" y="9"/>
                    <a:pt x="75" y="0"/>
                    <a:pt x="57" y="0"/>
                  </a:cubicBezTo>
                  <a:cubicBezTo>
                    <a:pt x="46" y="0"/>
                    <a:pt x="35" y="4"/>
                    <a:pt x="26" y="10"/>
                  </a:cubicBezTo>
                  <a:cubicBezTo>
                    <a:pt x="14" y="18"/>
                    <a:pt x="6" y="30"/>
                    <a:pt x="3" y="44"/>
                  </a:cubicBezTo>
                  <a:cubicBezTo>
                    <a:pt x="0" y="59"/>
                    <a:pt x="3" y="73"/>
                    <a:pt x="11" y="85"/>
                  </a:cubicBezTo>
                  <a:cubicBezTo>
                    <a:pt x="21" y="101"/>
                    <a:pt x="38" y="110"/>
                    <a:pt x="57" y="110"/>
                  </a:cubicBezTo>
                  <a:close/>
                  <a:moveTo>
                    <a:pt x="35" y="22"/>
                  </a:moveTo>
                  <a:cubicBezTo>
                    <a:pt x="53" y="10"/>
                    <a:pt x="77" y="15"/>
                    <a:pt x="89" y="33"/>
                  </a:cubicBezTo>
                  <a:cubicBezTo>
                    <a:pt x="102" y="51"/>
                    <a:pt x="97" y="76"/>
                    <a:pt x="79" y="88"/>
                  </a:cubicBezTo>
                  <a:cubicBezTo>
                    <a:pt x="60" y="100"/>
                    <a:pt x="36" y="95"/>
                    <a:pt x="24" y="77"/>
                  </a:cubicBezTo>
                  <a:cubicBezTo>
                    <a:pt x="12" y="59"/>
                    <a:pt x="16" y="3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7" name="Oval 23"/>
            <p:cNvSpPr>
              <a:spLocks noChangeArrowheads="1"/>
            </p:cNvSpPr>
            <p:nvPr userDrawn="1"/>
          </p:nvSpPr>
          <p:spPr bwMode="auto">
            <a:xfrm>
              <a:off x="6530"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8" name="Freeform 24"/>
            <p:cNvSpPr>
              <a:spLocks/>
            </p:cNvSpPr>
            <p:nvPr userDrawn="1"/>
          </p:nvSpPr>
          <p:spPr bwMode="auto">
            <a:xfrm>
              <a:off x="6560" y="4228"/>
              <a:ext cx="79" cy="5"/>
            </a:xfrm>
            <a:custGeom>
              <a:avLst/>
              <a:gdLst>
                <a:gd name="T0" fmla="*/ 139 w 140"/>
                <a:gd name="T1" fmla="*/ 1 h 8"/>
                <a:gd name="T2" fmla="*/ 136 w 140"/>
                <a:gd name="T3" fmla="*/ 0 h 8"/>
                <a:gd name="T4" fmla="*/ 4 w 140"/>
                <a:gd name="T5" fmla="*/ 0 h 8"/>
                <a:gd name="T6" fmla="*/ 2 w 140"/>
                <a:gd name="T7" fmla="*/ 1 h 8"/>
                <a:gd name="T8" fmla="*/ 0 w 140"/>
                <a:gd name="T9" fmla="*/ 3 h 8"/>
                <a:gd name="T10" fmla="*/ 0 w 140"/>
                <a:gd name="T11" fmla="*/ 5 h 8"/>
                <a:gd name="T12" fmla="*/ 2 w 140"/>
                <a:gd name="T13" fmla="*/ 7 h 8"/>
                <a:gd name="T14" fmla="*/ 4 w 140"/>
                <a:gd name="T15" fmla="*/ 8 h 8"/>
                <a:gd name="T16" fmla="*/ 136 w 140"/>
                <a:gd name="T17" fmla="*/ 8 h 8"/>
                <a:gd name="T18" fmla="*/ 139 w 140"/>
                <a:gd name="T19" fmla="*/ 7 h 8"/>
                <a:gd name="T20" fmla="*/ 140 w 140"/>
                <a:gd name="T21" fmla="*/ 5 h 8"/>
                <a:gd name="T22" fmla="*/ 140 w 140"/>
                <a:gd name="T23" fmla="*/ 3 h 8"/>
                <a:gd name="T24" fmla="*/ 139 w 140"/>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8">
                  <a:moveTo>
                    <a:pt x="139" y="1"/>
                  </a:moveTo>
                  <a:cubicBezTo>
                    <a:pt x="138" y="0"/>
                    <a:pt x="137" y="0"/>
                    <a:pt x="136" y="0"/>
                  </a:cubicBezTo>
                  <a:cubicBezTo>
                    <a:pt x="4" y="0"/>
                    <a:pt x="4" y="0"/>
                    <a:pt x="4" y="0"/>
                  </a:cubicBezTo>
                  <a:cubicBezTo>
                    <a:pt x="3" y="0"/>
                    <a:pt x="2" y="0"/>
                    <a:pt x="2" y="1"/>
                  </a:cubicBezTo>
                  <a:cubicBezTo>
                    <a:pt x="1" y="1"/>
                    <a:pt x="0" y="2"/>
                    <a:pt x="0" y="3"/>
                  </a:cubicBezTo>
                  <a:cubicBezTo>
                    <a:pt x="0" y="5"/>
                    <a:pt x="0" y="5"/>
                    <a:pt x="0" y="5"/>
                  </a:cubicBezTo>
                  <a:cubicBezTo>
                    <a:pt x="0" y="6"/>
                    <a:pt x="1" y="7"/>
                    <a:pt x="2" y="7"/>
                  </a:cubicBezTo>
                  <a:cubicBezTo>
                    <a:pt x="2" y="8"/>
                    <a:pt x="3" y="8"/>
                    <a:pt x="4" y="8"/>
                  </a:cubicBezTo>
                  <a:cubicBezTo>
                    <a:pt x="136" y="8"/>
                    <a:pt x="136" y="8"/>
                    <a:pt x="136" y="8"/>
                  </a:cubicBezTo>
                  <a:cubicBezTo>
                    <a:pt x="137" y="8"/>
                    <a:pt x="138" y="8"/>
                    <a:pt x="139" y="7"/>
                  </a:cubicBezTo>
                  <a:cubicBezTo>
                    <a:pt x="140" y="7"/>
                    <a:pt x="140" y="6"/>
                    <a:pt x="140" y="5"/>
                  </a:cubicBezTo>
                  <a:cubicBezTo>
                    <a:pt x="140" y="3"/>
                    <a:pt x="140" y="3"/>
                    <a:pt x="140" y="3"/>
                  </a:cubicBezTo>
                  <a:cubicBezTo>
                    <a:pt x="140" y="2"/>
                    <a:pt x="140" y="1"/>
                    <a:pt x="13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9" name="Freeform 25"/>
            <p:cNvSpPr>
              <a:spLocks/>
            </p:cNvSpPr>
            <p:nvPr userDrawn="1"/>
          </p:nvSpPr>
          <p:spPr bwMode="auto">
            <a:xfrm>
              <a:off x="6566" y="4212"/>
              <a:ext cx="16" cy="13"/>
            </a:xfrm>
            <a:custGeom>
              <a:avLst/>
              <a:gdLst>
                <a:gd name="T0" fmla="*/ 29 w 29"/>
                <a:gd name="T1" fmla="*/ 3 h 23"/>
                <a:gd name="T2" fmla="*/ 29 w 29"/>
                <a:gd name="T3" fmla="*/ 0 h 23"/>
                <a:gd name="T4" fmla="*/ 27 w 29"/>
                <a:gd name="T5" fmla="*/ 0 h 23"/>
                <a:gd name="T6" fmla="*/ 2 w 29"/>
                <a:gd name="T7" fmla="*/ 0 h 23"/>
                <a:gd name="T8" fmla="*/ 0 w 29"/>
                <a:gd name="T9" fmla="*/ 0 h 23"/>
                <a:gd name="T10" fmla="*/ 0 w 29"/>
                <a:gd name="T11" fmla="*/ 3 h 23"/>
                <a:gd name="T12" fmla="*/ 0 w 29"/>
                <a:gd name="T13" fmla="*/ 23 h 23"/>
                <a:gd name="T14" fmla="*/ 29 w 29"/>
                <a:gd name="T15" fmla="*/ 23 h 23"/>
                <a:gd name="T16" fmla="*/ 29 w 29"/>
                <a:gd name="T1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29" y="3"/>
                  </a:moveTo>
                  <a:cubicBezTo>
                    <a:pt x="29" y="2"/>
                    <a:pt x="29" y="1"/>
                    <a:pt x="29" y="0"/>
                  </a:cubicBezTo>
                  <a:cubicBezTo>
                    <a:pt x="28" y="0"/>
                    <a:pt x="27" y="0"/>
                    <a:pt x="27" y="0"/>
                  </a:cubicBezTo>
                  <a:cubicBezTo>
                    <a:pt x="2" y="0"/>
                    <a:pt x="2" y="0"/>
                    <a:pt x="2" y="0"/>
                  </a:cubicBezTo>
                  <a:cubicBezTo>
                    <a:pt x="2" y="0"/>
                    <a:pt x="1" y="0"/>
                    <a:pt x="0" y="0"/>
                  </a:cubicBezTo>
                  <a:cubicBezTo>
                    <a:pt x="0" y="1"/>
                    <a:pt x="0" y="2"/>
                    <a:pt x="0" y="3"/>
                  </a:cubicBezTo>
                  <a:cubicBezTo>
                    <a:pt x="0" y="23"/>
                    <a:pt x="0" y="23"/>
                    <a:pt x="0" y="23"/>
                  </a:cubicBezTo>
                  <a:cubicBezTo>
                    <a:pt x="29" y="23"/>
                    <a:pt x="29" y="23"/>
                    <a:pt x="29" y="23"/>
                  </a:cubicBezTo>
                  <a:lnTo>
                    <a:pt x="2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0" name="Freeform 26"/>
            <p:cNvSpPr>
              <a:spLocks/>
            </p:cNvSpPr>
            <p:nvPr userDrawn="1"/>
          </p:nvSpPr>
          <p:spPr bwMode="auto">
            <a:xfrm>
              <a:off x="6591" y="4197"/>
              <a:ext cx="17" cy="28"/>
            </a:xfrm>
            <a:custGeom>
              <a:avLst/>
              <a:gdLst>
                <a:gd name="T0" fmla="*/ 27 w 30"/>
                <a:gd name="T1" fmla="*/ 0 h 50"/>
                <a:gd name="T2" fmla="*/ 2 w 30"/>
                <a:gd name="T3" fmla="*/ 0 h 50"/>
                <a:gd name="T4" fmla="*/ 0 w 30"/>
                <a:gd name="T5" fmla="*/ 1 h 50"/>
                <a:gd name="T6" fmla="*/ 0 w 30"/>
                <a:gd name="T7" fmla="*/ 3 h 50"/>
                <a:gd name="T8" fmla="*/ 0 w 30"/>
                <a:gd name="T9" fmla="*/ 50 h 50"/>
                <a:gd name="T10" fmla="*/ 30 w 30"/>
                <a:gd name="T11" fmla="*/ 50 h 50"/>
                <a:gd name="T12" fmla="*/ 30 w 30"/>
                <a:gd name="T13" fmla="*/ 3 h 50"/>
                <a:gd name="T14" fmla="*/ 29 w 30"/>
                <a:gd name="T15" fmla="*/ 1 h 50"/>
                <a:gd name="T16" fmla="*/ 27 w 30"/>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0">
                  <a:moveTo>
                    <a:pt x="27" y="0"/>
                  </a:moveTo>
                  <a:cubicBezTo>
                    <a:pt x="2" y="0"/>
                    <a:pt x="2" y="0"/>
                    <a:pt x="2" y="0"/>
                  </a:cubicBezTo>
                  <a:cubicBezTo>
                    <a:pt x="2" y="0"/>
                    <a:pt x="1" y="0"/>
                    <a:pt x="0" y="1"/>
                  </a:cubicBezTo>
                  <a:cubicBezTo>
                    <a:pt x="0" y="2"/>
                    <a:pt x="0" y="2"/>
                    <a:pt x="0" y="3"/>
                  </a:cubicBezTo>
                  <a:cubicBezTo>
                    <a:pt x="0" y="50"/>
                    <a:pt x="0" y="50"/>
                    <a:pt x="0" y="50"/>
                  </a:cubicBezTo>
                  <a:cubicBezTo>
                    <a:pt x="30" y="50"/>
                    <a:pt x="30" y="50"/>
                    <a:pt x="30" y="50"/>
                  </a:cubicBezTo>
                  <a:cubicBezTo>
                    <a:pt x="30" y="3"/>
                    <a:pt x="30" y="3"/>
                    <a:pt x="30" y="3"/>
                  </a:cubicBezTo>
                  <a:cubicBezTo>
                    <a:pt x="30" y="2"/>
                    <a:pt x="29" y="2"/>
                    <a:pt x="29" y="1"/>
                  </a:cubicBezTo>
                  <a:cubicBezTo>
                    <a:pt x="28" y="0"/>
                    <a:pt x="27"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1" name="Freeform 27"/>
            <p:cNvSpPr>
              <a:spLocks/>
            </p:cNvSpPr>
            <p:nvPr userDrawn="1"/>
          </p:nvSpPr>
          <p:spPr bwMode="auto">
            <a:xfrm>
              <a:off x="6616" y="4182"/>
              <a:ext cx="17" cy="43"/>
            </a:xfrm>
            <a:custGeom>
              <a:avLst/>
              <a:gdLst>
                <a:gd name="T0" fmla="*/ 0 w 30"/>
                <a:gd name="T1" fmla="*/ 1 h 76"/>
                <a:gd name="T2" fmla="*/ 0 w 30"/>
                <a:gd name="T3" fmla="*/ 3 h 76"/>
                <a:gd name="T4" fmla="*/ 0 w 30"/>
                <a:gd name="T5" fmla="*/ 76 h 76"/>
                <a:gd name="T6" fmla="*/ 30 w 30"/>
                <a:gd name="T7" fmla="*/ 76 h 76"/>
                <a:gd name="T8" fmla="*/ 30 w 30"/>
                <a:gd name="T9" fmla="*/ 3 h 76"/>
                <a:gd name="T10" fmla="*/ 29 w 30"/>
                <a:gd name="T11" fmla="*/ 1 h 76"/>
                <a:gd name="T12" fmla="*/ 27 w 30"/>
                <a:gd name="T13" fmla="*/ 0 h 76"/>
                <a:gd name="T14" fmla="*/ 2 w 30"/>
                <a:gd name="T15" fmla="*/ 0 h 76"/>
                <a:gd name="T16" fmla="*/ 0 w 30"/>
                <a:gd name="T1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6">
                  <a:moveTo>
                    <a:pt x="0" y="1"/>
                  </a:moveTo>
                  <a:cubicBezTo>
                    <a:pt x="0" y="1"/>
                    <a:pt x="0" y="2"/>
                    <a:pt x="0" y="3"/>
                  </a:cubicBezTo>
                  <a:cubicBezTo>
                    <a:pt x="0" y="76"/>
                    <a:pt x="0" y="76"/>
                    <a:pt x="0" y="76"/>
                  </a:cubicBezTo>
                  <a:cubicBezTo>
                    <a:pt x="30" y="76"/>
                    <a:pt x="30" y="76"/>
                    <a:pt x="30" y="76"/>
                  </a:cubicBezTo>
                  <a:cubicBezTo>
                    <a:pt x="30" y="3"/>
                    <a:pt x="30" y="3"/>
                    <a:pt x="30" y="3"/>
                  </a:cubicBezTo>
                  <a:cubicBezTo>
                    <a:pt x="30" y="2"/>
                    <a:pt x="29" y="1"/>
                    <a:pt x="29" y="1"/>
                  </a:cubicBezTo>
                  <a:cubicBezTo>
                    <a:pt x="28" y="0"/>
                    <a:pt x="27" y="0"/>
                    <a:pt x="27" y="0"/>
                  </a:cubicBezTo>
                  <a:cubicBezTo>
                    <a:pt x="2" y="0"/>
                    <a:pt x="2" y="0"/>
                    <a:pt x="2" y="0"/>
                  </a:cubicBezTo>
                  <a:cubicBezTo>
                    <a:pt x="2" y="0"/>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2" name="Freeform 28"/>
            <p:cNvSpPr>
              <a:spLocks/>
            </p:cNvSpPr>
            <p:nvPr userDrawn="1"/>
          </p:nvSpPr>
          <p:spPr bwMode="auto">
            <a:xfrm>
              <a:off x="6566" y="4154"/>
              <a:ext cx="55" cy="50"/>
            </a:xfrm>
            <a:custGeom>
              <a:avLst/>
              <a:gdLst>
                <a:gd name="T0" fmla="*/ 10 w 97"/>
                <a:gd name="T1" fmla="*/ 84 h 88"/>
                <a:gd name="T2" fmla="*/ 17 w 97"/>
                <a:gd name="T3" fmla="*/ 81 h 88"/>
                <a:gd name="T4" fmla="*/ 21 w 97"/>
                <a:gd name="T5" fmla="*/ 80 h 88"/>
                <a:gd name="T6" fmla="*/ 25 w 97"/>
                <a:gd name="T7" fmla="*/ 78 h 88"/>
                <a:gd name="T8" fmla="*/ 34 w 97"/>
                <a:gd name="T9" fmla="*/ 73 h 88"/>
                <a:gd name="T10" fmla="*/ 43 w 97"/>
                <a:gd name="T11" fmla="*/ 67 h 88"/>
                <a:gd name="T12" fmla="*/ 47 w 97"/>
                <a:gd name="T13" fmla="*/ 64 h 88"/>
                <a:gd name="T14" fmla="*/ 52 w 97"/>
                <a:gd name="T15" fmla="*/ 61 h 88"/>
                <a:gd name="T16" fmla="*/ 60 w 97"/>
                <a:gd name="T17" fmla="*/ 54 h 88"/>
                <a:gd name="T18" fmla="*/ 68 w 97"/>
                <a:gd name="T19" fmla="*/ 47 h 88"/>
                <a:gd name="T20" fmla="*/ 81 w 97"/>
                <a:gd name="T21" fmla="*/ 34 h 88"/>
                <a:gd name="T22" fmla="*/ 86 w 97"/>
                <a:gd name="T23" fmla="*/ 27 h 88"/>
                <a:gd name="T24" fmla="*/ 97 w 97"/>
                <a:gd name="T25" fmla="*/ 33 h 88"/>
                <a:gd name="T26" fmla="*/ 95 w 97"/>
                <a:gd name="T27" fmla="*/ 0 h 88"/>
                <a:gd name="T28" fmla="*/ 64 w 97"/>
                <a:gd name="T29" fmla="*/ 16 h 88"/>
                <a:gd name="T30" fmla="*/ 74 w 97"/>
                <a:gd name="T31" fmla="*/ 22 h 88"/>
                <a:gd name="T32" fmla="*/ 70 w 97"/>
                <a:gd name="T33" fmla="*/ 28 h 88"/>
                <a:gd name="T34" fmla="*/ 60 w 97"/>
                <a:gd name="T35" fmla="*/ 42 h 88"/>
                <a:gd name="T36" fmla="*/ 54 w 97"/>
                <a:gd name="T37" fmla="*/ 49 h 88"/>
                <a:gd name="T38" fmla="*/ 46 w 97"/>
                <a:gd name="T39" fmla="*/ 56 h 88"/>
                <a:gd name="T40" fmla="*/ 43 w 97"/>
                <a:gd name="T41" fmla="*/ 60 h 88"/>
                <a:gd name="T42" fmla="*/ 39 w 97"/>
                <a:gd name="T43" fmla="*/ 63 h 88"/>
                <a:gd name="T44" fmla="*/ 31 w 97"/>
                <a:gd name="T45" fmla="*/ 70 h 88"/>
                <a:gd name="T46" fmla="*/ 23 w 97"/>
                <a:gd name="T47" fmla="*/ 75 h 88"/>
                <a:gd name="T48" fmla="*/ 19 w 97"/>
                <a:gd name="T49" fmla="*/ 78 h 88"/>
                <a:gd name="T50" fmla="*/ 16 w 97"/>
                <a:gd name="T51" fmla="*/ 80 h 88"/>
                <a:gd name="T52" fmla="*/ 9 w 97"/>
                <a:gd name="T53" fmla="*/ 83 h 88"/>
                <a:gd name="T54" fmla="*/ 4 w 97"/>
                <a:gd name="T55" fmla="*/ 86 h 88"/>
                <a:gd name="T56" fmla="*/ 0 w 97"/>
                <a:gd name="T57" fmla="*/ 88 h 88"/>
                <a:gd name="T58" fmla="*/ 4 w 97"/>
                <a:gd name="T59" fmla="*/ 86 h 88"/>
                <a:gd name="T60" fmla="*/ 10 w 97"/>
                <a:gd name="T61"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88">
                  <a:moveTo>
                    <a:pt x="10" y="84"/>
                  </a:moveTo>
                  <a:cubicBezTo>
                    <a:pt x="12" y="83"/>
                    <a:pt x="14" y="83"/>
                    <a:pt x="17" y="81"/>
                  </a:cubicBezTo>
                  <a:cubicBezTo>
                    <a:pt x="18" y="81"/>
                    <a:pt x="19" y="80"/>
                    <a:pt x="21" y="80"/>
                  </a:cubicBezTo>
                  <a:cubicBezTo>
                    <a:pt x="22" y="79"/>
                    <a:pt x="24" y="78"/>
                    <a:pt x="25" y="78"/>
                  </a:cubicBezTo>
                  <a:cubicBezTo>
                    <a:pt x="28" y="76"/>
                    <a:pt x="31" y="75"/>
                    <a:pt x="34" y="73"/>
                  </a:cubicBezTo>
                  <a:cubicBezTo>
                    <a:pt x="37" y="71"/>
                    <a:pt x="40" y="69"/>
                    <a:pt x="43" y="67"/>
                  </a:cubicBezTo>
                  <a:cubicBezTo>
                    <a:pt x="44" y="66"/>
                    <a:pt x="46" y="65"/>
                    <a:pt x="47" y="64"/>
                  </a:cubicBezTo>
                  <a:cubicBezTo>
                    <a:pt x="49" y="63"/>
                    <a:pt x="50" y="62"/>
                    <a:pt x="52" y="61"/>
                  </a:cubicBezTo>
                  <a:cubicBezTo>
                    <a:pt x="55" y="59"/>
                    <a:pt x="57" y="56"/>
                    <a:pt x="60" y="54"/>
                  </a:cubicBezTo>
                  <a:cubicBezTo>
                    <a:pt x="63" y="52"/>
                    <a:pt x="65" y="50"/>
                    <a:pt x="68" y="47"/>
                  </a:cubicBezTo>
                  <a:cubicBezTo>
                    <a:pt x="73" y="43"/>
                    <a:pt x="77" y="38"/>
                    <a:pt x="81" y="34"/>
                  </a:cubicBezTo>
                  <a:cubicBezTo>
                    <a:pt x="83" y="32"/>
                    <a:pt x="85" y="29"/>
                    <a:pt x="86" y="27"/>
                  </a:cubicBezTo>
                  <a:cubicBezTo>
                    <a:pt x="97" y="33"/>
                    <a:pt x="97" y="33"/>
                    <a:pt x="97" y="33"/>
                  </a:cubicBezTo>
                  <a:cubicBezTo>
                    <a:pt x="95" y="0"/>
                    <a:pt x="95" y="0"/>
                    <a:pt x="95" y="0"/>
                  </a:cubicBezTo>
                  <a:cubicBezTo>
                    <a:pt x="64" y="16"/>
                    <a:pt x="64" y="16"/>
                    <a:pt x="64" y="16"/>
                  </a:cubicBezTo>
                  <a:cubicBezTo>
                    <a:pt x="74" y="22"/>
                    <a:pt x="74" y="22"/>
                    <a:pt x="74" y="22"/>
                  </a:cubicBezTo>
                  <a:cubicBezTo>
                    <a:pt x="73" y="23"/>
                    <a:pt x="72" y="26"/>
                    <a:pt x="70" y="28"/>
                  </a:cubicBezTo>
                  <a:cubicBezTo>
                    <a:pt x="67" y="32"/>
                    <a:pt x="64" y="37"/>
                    <a:pt x="60" y="42"/>
                  </a:cubicBezTo>
                  <a:cubicBezTo>
                    <a:pt x="58" y="44"/>
                    <a:pt x="56" y="47"/>
                    <a:pt x="54" y="49"/>
                  </a:cubicBezTo>
                  <a:cubicBezTo>
                    <a:pt x="51" y="51"/>
                    <a:pt x="49" y="54"/>
                    <a:pt x="46" y="56"/>
                  </a:cubicBezTo>
                  <a:cubicBezTo>
                    <a:pt x="45" y="58"/>
                    <a:pt x="44" y="59"/>
                    <a:pt x="43" y="60"/>
                  </a:cubicBezTo>
                  <a:cubicBezTo>
                    <a:pt x="41" y="61"/>
                    <a:pt x="40" y="62"/>
                    <a:pt x="39" y="63"/>
                  </a:cubicBezTo>
                  <a:cubicBezTo>
                    <a:pt x="36" y="65"/>
                    <a:pt x="34" y="68"/>
                    <a:pt x="31" y="70"/>
                  </a:cubicBezTo>
                  <a:cubicBezTo>
                    <a:pt x="28" y="72"/>
                    <a:pt x="26" y="73"/>
                    <a:pt x="23" y="75"/>
                  </a:cubicBezTo>
                  <a:cubicBezTo>
                    <a:pt x="22" y="76"/>
                    <a:pt x="21" y="77"/>
                    <a:pt x="19" y="78"/>
                  </a:cubicBezTo>
                  <a:cubicBezTo>
                    <a:pt x="18" y="78"/>
                    <a:pt x="17" y="79"/>
                    <a:pt x="16" y="80"/>
                  </a:cubicBezTo>
                  <a:cubicBezTo>
                    <a:pt x="13" y="81"/>
                    <a:pt x="11" y="82"/>
                    <a:pt x="9" y="83"/>
                  </a:cubicBezTo>
                  <a:cubicBezTo>
                    <a:pt x="7" y="84"/>
                    <a:pt x="6" y="85"/>
                    <a:pt x="4" y="86"/>
                  </a:cubicBezTo>
                  <a:cubicBezTo>
                    <a:pt x="1" y="87"/>
                    <a:pt x="0" y="88"/>
                    <a:pt x="0" y="88"/>
                  </a:cubicBezTo>
                  <a:cubicBezTo>
                    <a:pt x="0" y="88"/>
                    <a:pt x="1" y="87"/>
                    <a:pt x="4" y="86"/>
                  </a:cubicBezTo>
                  <a:cubicBezTo>
                    <a:pt x="6" y="86"/>
                    <a:pt x="8" y="85"/>
                    <a:pt x="1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3" name="Oval 29"/>
            <p:cNvSpPr>
              <a:spLocks noChangeArrowheads="1"/>
            </p:cNvSpPr>
            <p:nvPr userDrawn="1"/>
          </p:nvSpPr>
          <p:spPr bwMode="auto">
            <a:xfrm>
              <a:off x="6883"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4" name="Freeform 30"/>
            <p:cNvSpPr>
              <a:spLocks/>
            </p:cNvSpPr>
            <p:nvPr userDrawn="1"/>
          </p:nvSpPr>
          <p:spPr bwMode="auto">
            <a:xfrm>
              <a:off x="6933" y="4150"/>
              <a:ext cx="44" cy="28"/>
            </a:xfrm>
            <a:custGeom>
              <a:avLst/>
              <a:gdLst>
                <a:gd name="T0" fmla="*/ 39 w 78"/>
                <a:gd name="T1" fmla="*/ 17 h 50"/>
                <a:gd name="T2" fmla="*/ 61 w 78"/>
                <a:gd name="T3" fmla="*/ 44 h 50"/>
                <a:gd name="T4" fmla="*/ 78 w 78"/>
                <a:gd name="T5" fmla="*/ 50 h 50"/>
                <a:gd name="T6" fmla="*/ 39 w 78"/>
                <a:gd name="T7" fmla="*/ 0 h 50"/>
                <a:gd name="T8" fmla="*/ 0 w 78"/>
                <a:gd name="T9" fmla="*/ 49 h 50"/>
                <a:gd name="T10" fmla="*/ 17 w 78"/>
                <a:gd name="T11" fmla="*/ 44 h 50"/>
                <a:gd name="T12" fmla="*/ 39 w 78"/>
                <a:gd name="T13" fmla="*/ 17 h 50"/>
              </a:gdLst>
              <a:ahLst/>
              <a:cxnLst>
                <a:cxn ang="0">
                  <a:pos x="T0" y="T1"/>
                </a:cxn>
                <a:cxn ang="0">
                  <a:pos x="T2" y="T3"/>
                </a:cxn>
                <a:cxn ang="0">
                  <a:pos x="T4" y="T5"/>
                </a:cxn>
                <a:cxn ang="0">
                  <a:pos x="T6" y="T7"/>
                </a:cxn>
                <a:cxn ang="0">
                  <a:pos x="T8" y="T9"/>
                </a:cxn>
                <a:cxn ang="0">
                  <a:pos x="T10" y="T11"/>
                </a:cxn>
                <a:cxn ang="0">
                  <a:pos x="T12" y="T13"/>
                </a:cxn>
              </a:cxnLst>
              <a:rect l="0" t="0" r="r" b="b"/>
              <a:pathLst>
                <a:path w="78" h="50">
                  <a:moveTo>
                    <a:pt x="39" y="17"/>
                  </a:moveTo>
                  <a:cubicBezTo>
                    <a:pt x="44" y="17"/>
                    <a:pt x="58" y="17"/>
                    <a:pt x="61" y="44"/>
                  </a:cubicBezTo>
                  <a:cubicBezTo>
                    <a:pt x="68" y="45"/>
                    <a:pt x="73" y="47"/>
                    <a:pt x="78" y="50"/>
                  </a:cubicBezTo>
                  <a:cubicBezTo>
                    <a:pt x="77" y="7"/>
                    <a:pt x="53" y="0"/>
                    <a:pt x="39" y="0"/>
                  </a:cubicBezTo>
                  <a:cubicBezTo>
                    <a:pt x="25" y="0"/>
                    <a:pt x="2" y="7"/>
                    <a:pt x="0" y="49"/>
                  </a:cubicBezTo>
                  <a:cubicBezTo>
                    <a:pt x="5" y="47"/>
                    <a:pt x="11" y="45"/>
                    <a:pt x="17" y="44"/>
                  </a:cubicBezTo>
                  <a:cubicBezTo>
                    <a:pt x="20" y="17"/>
                    <a:pt x="34" y="17"/>
                    <a:pt x="3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Freeform 31"/>
            <p:cNvSpPr>
              <a:spLocks noEditPoints="1"/>
            </p:cNvSpPr>
            <p:nvPr userDrawn="1"/>
          </p:nvSpPr>
          <p:spPr bwMode="auto">
            <a:xfrm>
              <a:off x="6925" y="4177"/>
              <a:ext cx="61" cy="60"/>
            </a:xfrm>
            <a:custGeom>
              <a:avLst/>
              <a:gdLst>
                <a:gd name="T0" fmla="*/ 54 w 108"/>
                <a:gd name="T1" fmla="*/ 0 h 105"/>
                <a:gd name="T2" fmla="*/ 0 w 108"/>
                <a:gd name="T3" fmla="*/ 36 h 105"/>
                <a:gd name="T4" fmla="*/ 0 w 108"/>
                <a:gd name="T5" fmla="*/ 95 h 105"/>
                <a:gd name="T6" fmla="*/ 10 w 108"/>
                <a:gd name="T7" fmla="*/ 105 h 105"/>
                <a:gd name="T8" fmla="*/ 98 w 108"/>
                <a:gd name="T9" fmla="*/ 105 h 105"/>
                <a:gd name="T10" fmla="*/ 108 w 108"/>
                <a:gd name="T11" fmla="*/ 95 h 105"/>
                <a:gd name="T12" fmla="*/ 108 w 108"/>
                <a:gd name="T13" fmla="*/ 36 h 105"/>
                <a:gd name="T14" fmla="*/ 54 w 108"/>
                <a:gd name="T15" fmla="*/ 0 h 105"/>
                <a:gd name="T16" fmla="*/ 54 w 108"/>
                <a:gd name="T17" fmla="*/ 88 h 105"/>
                <a:gd name="T18" fmla="*/ 23 w 108"/>
                <a:gd name="T19" fmla="*/ 56 h 105"/>
                <a:gd name="T20" fmla="*/ 54 w 108"/>
                <a:gd name="T21" fmla="*/ 24 h 105"/>
                <a:gd name="T22" fmla="*/ 86 w 108"/>
                <a:gd name="T23" fmla="*/ 56 h 105"/>
                <a:gd name="T24" fmla="*/ 54 w 108"/>
                <a:gd name="T25" fmla="*/ 8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05">
                  <a:moveTo>
                    <a:pt x="54" y="0"/>
                  </a:moveTo>
                  <a:cubicBezTo>
                    <a:pt x="6" y="0"/>
                    <a:pt x="0" y="21"/>
                    <a:pt x="0" y="36"/>
                  </a:cubicBezTo>
                  <a:cubicBezTo>
                    <a:pt x="0" y="95"/>
                    <a:pt x="0" y="95"/>
                    <a:pt x="0" y="95"/>
                  </a:cubicBezTo>
                  <a:cubicBezTo>
                    <a:pt x="0" y="100"/>
                    <a:pt x="5" y="105"/>
                    <a:pt x="10" y="105"/>
                  </a:cubicBezTo>
                  <a:cubicBezTo>
                    <a:pt x="98" y="105"/>
                    <a:pt x="98" y="105"/>
                    <a:pt x="98" y="105"/>
                  </a:cubicBezTo>
                  <a:cubicBezTo>
                    <a:pt x="104" y="105"/>
                    <a:pt x="108" y="100"/>
                    <a:pt x="108" y="95"/>
                  </a:cubicBezTo>
                  <a:cubicBezTo>
                    <a:pt x="108" y="36"/>
                    <a:pt x="108" y="36"/>
                    <a:pt x="108" y="36"/>
                  </a:cubicBezTo>
                  <a:cubicBezTo>
                    <a:pt x="108" y="27"/>
                    <a:pt x="108" y="0"/>
                    <a:pt x="54" y="0"/>
                  </a:cubicBezTo>
                  <a:close/>
                  <a:moveTo>
                    <a:pt x="54" y="88"/>
                  </a:moveTo>
                  <a:cubicBezTo>
                    <a:pt x="37" y="88"/>
                    <a:pt x="23" y="73"/>
                    <a:pt x="23" y="56"/>
                  </a:cubicBezTo>
                  <a:cubicBezTo>
                    <a:pt x="23" y="38"/>
                    <a:pt x="37" y="24"/>
                    <a:pt x="54" y="24"/>
                  </a:cubicBezTo>
                  <a:cubicBezTo>
                    <a:pt x="72" y="24"/>
                    <a:pt x="86" y="38"/>
                    <a:pt x="86" y="56"/>
                  </a:cubicBezTo>
                  <a:cubicBezTo>
                    <a:pt x="86" y="73"/>
                    <a:pt x="72" y="88"/>
                    <a:pt x="54"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6" name="Freeform 32"/>
            <p:cNvSpPr>
              <a:spLocks/>
            </p:cNvSpPr>
            <p:nvPr userDrawn="1"/>
          </p:nvSpPr>
          <p:spPr bwMode="auto">
            <a:xfrm>
              <a:off x="6949" y="4197"/>
              <a:ext cx="14" cy="23"/>
            </a:xfrm>
            <a:custGeom>
              <a:avLst/>
              <a:gdLst>
                <a:gd name="T0" fmla="*/ 12 w 25"/>
                <a:gd name="T1" fmla="*/ 0 h 41"/>
                <a:gd name="T2" fmla="*/ 0 w 25"/>
                <a:gd name="T3" fmla="*/ 13 h 41"/>
                <a:gd name="T4" fmla="*/ 8 w 25"/>
                <a:gd name="T5" fmla="*/ 25 h 41"/>
                <a:gd name="T6" fmla="*/ 8 w 25"/>
                <a:gd name="T7" fmla="*/ 37 h 41"/>
                <a:gd name="T8" fmla="*/ 12 w 25"/>
                <a:gd name="T9" fmla="*/ 41 h 41"/>
                <a:gd name="T10" fmla="*/ 16 w 25"/>
                <a:gd name="T11" fmla="*/ 37 h 41"/>
                <a:gd name="T12" fmla="*/ 16 w 25"/>
                <a:gd name="T13" fmla="*/ 25 h 41"/>
                <a:gd name="T14" fmla="*/ 25 w 25"/>
                <a:gd name="T15" fmla="*/ 13 h 41"/>
                <a:gd name="T16" fmla="*/ 12 w 2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12" y="0"/>
                  </a:moveTo>
                  <a:cubicBezTo>
                    <a:pt x="5" y="0"/>
                    <a:pt x="0" y="6"/>
                    <a:pt x="0" y="13"/>
                  </a:cubicBezTo>
                  <a:cubicBezTo>
                    <a:pt x="0" y="18"/>
                    <a:pt x="3" y="23"/>
                    <a:pt x="8" y="25"/>
                  </a:cubicBezTo>
                  <a:cubicBezTo>
                    <a:pt x="8" y="37"/>
                    <a:pt x="8" y="37"/>
                    <a:pt x="8" y="37"/>
                  </a:cubicBezTo>
                  <a:cubicBezTo>
                    <a:pt x="8" y="39"/>
                    <a:pt x="10" y="41"/>
                    <a:pt x="12" y="41"/>
                  </a:cubicBezTo>
                  <a:cubicBezTo>
                    <a:pt x="15" y="41"/>
                    <a:pt x="16" y="39"/>
                    <a:pt x="16" y="37"/>
                  </a:cubicBezTo>
                  <a:cubicBezTo>
                    <a:pt x="16" y="25"/>
                    <a:pt x="16" y="25"/>
                    <a:pt x="16" y="25"/>
                  </a:cubicBezTo>
                  <a:cubicBezTo>
                    <a:pt x="21" y="23"/>
                    <a:pt x="25" y="18"/>
                    <a:pt x="25" y="13"/>
                  </a:cubicBezTo>
                  <a:cubicBezTo>
                    <a:pt x="25" y="6"/>
                    <a:pt x="19"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spTree>
    <p:extLst>
      <p:ext uri="{BB962C8B-B14F-4D97-AF65-F5344CB8AC3E}">
        <p14:creationId xmlns:p14="http://schemas.microsoft.com/office/powerpoint/2010/main" val="1495170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750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5125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965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4"/>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552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949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0094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6924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2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484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2022/12/30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887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BF1B531-DC74-46AE-A8FE-533A60662D83}" type="datetimeFigureOut">
              <a:rPr lang="zh-CN" altLang="en-US" smtClean="0">
                <a:solidFill>
                  <a:prstClr val="black">
                    <a:tint val="75000"/>
                  </a:prstClr>
                </a:solidFill>
              </a:rPr>
              <a:pPr defTabSz="914400"/>
              <a:t>2022/12/30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1B047AE8-B8A8-4062-9A66-CB44F67C37C8}"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1134178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DA21F9-DE72-4DD5-9E76-FA62F0A6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 y="14662"/>
            <a:ext cx="12190413" cy="5300934"/>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58863"/>
          <a:stretch/>
        </p:blipFill>
        <p:spPr>
          <a:xfrm>
            <a:off x="-34111" y="4046469"/>
            <a:ext cx="12269330" cy="2827871"/>
          </a:xfrm>
          <a:prstGeom prst="rect">
            <a:avLst/>
          </a:prstGeom>
        </p:spPr>
      </p:pic>
      <p:sp>
        <p:nvSpPr>
          <p:cNvPr id="5" name="矩形 4"/>
          <p:cNvSpPr/>
          <p:nvPr/>
        </p:nvSpPr>
        <p:spPr>
          <a:xfrm>
            <a:off x="0" y="5869966"/>
            <a:ext cx="12254680" cy="100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0" name="TextBox 13"/>
          <p:cNvSpPr txBox="1">
            <a:spLocks noChangeArrowheads="1"/>
          </p:cNvSpPr>
          <p:nvPr/>
        </p:nvSpPr>
        <p:spPr bwMode="auto">
          <a:xfrm>
            <a:off x="4318437" y="1020348"/>
            <a:ext cx="7046994" cy="64633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3600" b="1" dirty="0">
                <a:solidFill>
                  <a:schemeClr val="bg1"/>
                </a:solidFill>
              </a:rPr>
              <a:t>大帝百货产销存</a:t>
            </a:r>
            <a:r>
              <a:rPr lang="zh-CN" altLang="zh-CN" sz="3600" b="1" dirty="0">
                <a:solidFill>
                  <a:schemeClr val="bg1"/>
                </a:solidFill>
              </a:rPr>
              <a:t>一体化信息系统</a:t>
            </a:r>
            <a:endParaRPr lang="zh-CN" altLang="en-US" sz="3600" spc="300" dirty="0">
              <a:ln w="0"/>
              <a:solidFill>
                <a:schemeClr val="bg1"/>
              </a:solidFill>
              <a:latin typeface="Swis721 Blk BT" panose="020B0904030502020204" pitchFamily="34" charset="0"/>
              <a:ea typeface="Yu Gothic Light" panose="020B0300000000000000" pitchFamily="34" charset="-128"/>
            </a:endParaRPr>
          </a:p>
        </p:txBody>
      </p:sp>
      <p:sp>
        <p:nvSpPr>
          <p:cNvPr id="91" name="TextBox 13"/>
          <p:cNvSpPr txBox="1">
            <a:spLocks noChangeArrowheads="1"/>
          </p:cNvSpPr>
          <p:nvPr/>
        </p:nvSpPr>
        <p:spPr bwMode="auto">
          <a:xfrm>
            <a:off x="6600181" y="4748398"/>
            <a:ext cx="4537822" cy="1200329"/>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3600" dirty="0">
                <a:ln w="0"/>
                <a:solidFill>
                  <a:srgbClr val="394A51"/>
                </a:solidFill>
                <a:latin typeface="+mn-ea"/>
                <a:ea typeface="+mn-ea"/>
                <a:cs typeface="Segoe UI Black" panose="020B0A02040204020203" pitchFamily="34" charset="0"/>
              </a:rPr>
              <a:t>快快乐乐项目组</a:t>
            </a:r>
            <a:endParaRPr lang="en-US" altLang="zh-CN" sz="3600" dirty="0">
              <a:ln w="0"/>
              <a:solidFill>
                <a:srgbClr val="394A51"/>
              </a:solidFill>
              <a:latin typeface="+mn-ea"/>
              <a:ea typeface="+mn-ea"/>
              <a:cs typeface="Segoe UI Black" panose="020B0A02040204020203" pitchFamily="34" charset="0"/>
            </a:endParaRPr>
          </a:p>
          <a:p>
            <a:pPr algn="ctr" defTabSz="914400" eaLnBrk="1" hangingPunct="1"/>
            <a:r>
              <a:rPr lang="zh-CN" altLang="en-US" sz="3600" dirty="0">
                <a:ln w="0"/>
                <a:solidFill>
                  <a:srgbClr val="394A51"/>
                </a:solidFill>
                <a:latin typeface="+mn-ea"/>
                <a:ea typeface="+mn-ea"/>
                <a:cs typeface="Segoe UI Black" panose="020B0A02040204020203" pitchFamily="34" charset="0"/>
              </a:rPr>
              <a:t>答辩展示</a:t>
            </a:r>
          </a:p>
        </p:txBody>
      </p:sp>
      <p:sp>
        <p:nvSpPr>
          <p:cNvPr id="92" name="文本框 91"/>
          <p:cNvSpPr txBox="1"/>
          <p:nvPr/>
        </p:nvSpPr>
        <p:spPr>
          <a:xfrm>
            <a:off x="6743278" y="5978240"/>
            <a:ext cx="4396246" cy="276999"/>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algn="dist" defTabSz="685800"/>
            <a:r>
              <a:rPr lang="en-US" altLang="zh-CN" sz="1200" b="0" spc="0" dirty="0">
                <a:solidFill>
                  <a:srgbClr val="7A9BB2"/>
                </a:solidFill>
                <a:latin typeface="Arial" panose="020B0604020202020204" pitchFamily="34" charset="0"/>
                <a:cs typeface="Arial" panose="020B0604020202020204" pitchFamily="34" charset="0"/>
              </a:rPr>
              <a:t>Click here to modify the text , you may post text here</a:t>
            </a:r>
            <a:endParaRPr lang="zh-CN" altLang="en-US" sz="1200" b="0" spc="0" dirty="0">
              <a:solidFill>
                <a:srgbClr val="BACBD7"/>
              </a:solidFill>
              <a:latin typeface="Arial" panose="020B0604020202020204" pitchFamily="34" charset="0"/>
              <a:cs typeface="Arial" panose="020B0604020202020204" pitchFamily="34" charset="0"/>
            </a:endParaRPr>
          </a:p>
        </p:txBody>
      </p:sp>
      <p:grpSp>
        <p:nvGrpSpPr>
          <p:cNvPr id="7" name="组合 6"/>
          <p:cNvGrpSpPr/>
          <p:nvPr/>
        </p:nvGrpSpPr>
        <p:grpSpPr>
          <a:xfrm>
            <a:off x="1005326" y="2082276"/>
            <a:ext cx="4023789" cy="3361516"/>
            <a:chOff x="1005455" y="2081794"/>
            <a:chExt cx="4024313" cy="3360738"/>
          </a:xfrm>
        </p:grpSpPr>
        <p:grpSp>
          <p:nvGrpSpPr>
            <p:cNvPr id="52" name="组合 51"/>
            <p:cNvGrpSpPr/>
            <p:nvPr/>
          </p:nvGrpSpPr>
          <p:grpSpPr>
            <a:xfrm>
              <a:off x="1005455" y="2081794"/>
              <a:ext cx="4024313" cy="3360738"/>
              <a:chOff x="1005455" y="2081794"/>
              <a:chExt cx="4024313" cy="3360738"/>
            </a:xfrm>
          </p:grpSpPr>
          <p:sp>
            <p:nvSpPr>
              <p:cNvPr id="14" name="任意多边形 13"/>
              <p:cNvSpPr/>
              <p:nvPr/>
            </p:nvSpPr>
            <p:spPr>
              <a:xfrm>
                <a:off x="1009547" y="4625975"/>
                <a:ext cx="3956128" cy="403225"/>
              </a:xfrm>
              <a:custGeom>
                <a:avLst/>
                <a:gdLst>
                  <a:gd name="connsiteX0" fmla="*/ 0 w 4010025"/>
                  <a:gd name="connsiteY0" fmla="*/ 19050 h 428625"/>
                  <a:gd name="connsiteX1" fmla="*/ 95250 w 4010025"/>
                  <a:gd name="connsiteY1" fmla="*/ 428625 h 428625"/>
                  <a:gd name="connsiteX2" fmla="*/ 4010025 w 4010025"/>
                  <a:gd name="connsiteY2" fmla="*/ 428625 h 428625"/>
                  <a:gd name="connsiteX3" fmla="*/ 4010025 w 4010025"/>
                  <a:gd name="connsiteY3" fmla="*/ 0 h 428625"/>
                  <a:gd name="connsiteX4" fmla="*/ 0 w 4010025"/>
                  <a:gd name="connsiteY4" fmla="*/ 19050 h 428625"/>
                  <a:gd name="connsiteX0" fmla="*/ 0 w 4000500"/>
                  <a:gd name="connsiteY0" fmla="*/ 19050 h 428625"/>
                  <a:gd name="connsiteX1" fmla="*/ 85725 w 4000500"/>
                  <a:gd name="connsiteY1" fmla="*/ 428625 h 428625"/>
                  <a:gd name="connsiteX2" fmla="*/ 4000500 w 4000500"/>
                  <a:gd name="connsiteY2" fmla="*/ 428625 h 428625"/>
                  <a:gd name="connsiteX3" fmla="*/ 4000500 w 4000500"/>
                  <a:gd name="connsiteY3" fmla="*/ 0 h 428625"/>
                  <a:gd name="connsiteX4" fmla="*/ 0 w 4000500"/>
                  <a:gd name="connsiteY4" fmla="*/ 19050 h 428625"/>
                  <a:gd name="connsiteX0" fmla="*/ 443 w 4000943"/>
                  <a:gd name="connsiteY0" fmla="*/ 19050 h 428625"/>
                  <a:gd name="connsiteX1" fmla="*/ 86168 w 4000943"/>
                  <a:gd name="connsiteY1" fmla="*/ 428625 h 428625"/>
                  <a:gd name="connsiteX2" fmla="*/ 4000943 w 4000943"/>
                  <a:gd name="connsiteY2" fmla="*/ 428625 h 428625"/>
                  <a:gd name="connsiteX3" fmla="*/ 4000943 w 4000943"/>
                  <a:gd name="connsiteY3" fmla="*/ 0 h 428625"/>
                  <a:gd name="connsiteX4" fmla="*/ 443 w 4000943"/>
                  <a:gd name="connsiteY4" fmla="*/ 19050 h 428625"/>
                  <a:gd name="connsiteX0" fmla="*/ 4686 w 4005186"/>
                  <a:gd name="connsiteY0" fmla="*/ 19050 h 428625"/>
                  <a:gd name="connsiteX1" fmla="*/ 90411 w 4005186"/>
                  <a:gd name="connsiteY1" fmla="*/ 428625 h 428625"/>
                  <a:gd name="connsiteX2" fmla="*/ 4005186 w 4005186"/>
                  <a:gd name="connsiteY2" fmla="*/ 428625 h 428625"/>
                  <a:gd name="connsiteX3" fmla="*/ 4005186 w 4005186"/>
                  <a:gd name="connsiteY3" fmla="*/ 0 h 428625"/>
                  <a:gd name="connsiteX4" fmla="*/ 4686 w 4005186"/>
                  <a:gd name="connsiteY4" fmla="*/ 19050 h 428625"/>
                  <a:gd name="connsiteX0" fmla="*/ 1510 w 4002010"/>
                  <a:gd name="connsiteY0" fmla="*/ 19050 h 428625"/>
                  <a:gd name="connsiteX1" fmla="*/ 112635 w 4002010"/>
                  <a:gd name="connsiteY1" fmla="*/ 422275 h 428625"/>
                  <a:gd name="connsiteX2" fmla="*/ 4002010 w 4002010"/>
                  <a:gd name="connsiteY2" fmla="*/ 428625 h 428625"/>
                  <a:gd name="connsiteX3" fmla="*/ 4002010 w 4002010"/>
                  <a:gd name="connsiteY3" fmla="*/ 0 h 428625"/>
                  <a:gd name="connsiteX4" fmla="*/ 1510 w 4002010"/>
                  <a:gd name="connsiteY4" fmla="*/ 19050 h 428625"/>
                  <a:gd name="connsiteX0" fmla="*/ 5817 w 4006317"/>
                  <a:gd name="connsiteY0" fmla="*/ 19050 h 428625"/>
                  <a:gd name="connsiteX1" fmla="*/ 116942 w 4006317"/>
                  <a:gd name="connsiteY1" fmla="*/ 422275 h 428625"/>
                  <a:gd name="connsiteX2" fmla="*/ 4006317 w 4006317"/>
                  <a:gd name="connsiteY2" fmla="*/ 428625 h 428625"/>
                  <a:gd name="connsiteX3" fmla="*/ 4006317 w 4006317"/>
                  <a:gd name="connsiteY3" fmla="*/ 0 h 428625"/>
                  <a:gd name="connsiteX4" fmla="*/ 5817 w 4006317"/>
                  <a:gd name="connsiteY4" fmla="*/ 19050 h 428625"/>
                  <a:gd name="connsiteX0" fmla="*/ 5817 w 4006317"/>
                  <a:gd name="connsiteY0" fmla="*/ 2936 h 412511"/>
                  <a:gd name="connsiteX1" fmla="*/ 116942 w 4006317"/>
                  <a:gd name="connsiteY1" fmla="*/ 406161 h 412511"/>
                  <a:gd name="connsiteX2" fmla="*/ 4006317 w 4006317"/>
                  <a:gd name="connsiteY2" fmla="*/ 412511 h 412511"/>
                  <a:gd name="connsiteX3" fmla="*/ 3955517 w 4006317"/>
                  <a:gd name="connsiteY3" fmla="*/ 0 h 412511"/>
                  <a:gd name="connsiteX4" fmla="*/ 5817 w 4006317"/>
                  <a:gd name="connsiteY4" fmla="*/ 2936 h 412511"/>
                  <a:gd name="connsiteX0" fmla="*/ 5817 w 3961867"/>
                  <a:gd name="connsiteY0" fmla="*/ 2936 h 409288"/>
                  <a:gd name="connsiteX1" fmla="*/ 116942 w 3961867"/>
                  <a:gd name="connsiteY1" fmla="*/ 406161 h 409288"/>
                  <a:gd name="connsiteX2" fmla="*/ 3961867 w 3961867"/>
                  <a:gd name="connsiteY2" fmla="*/ 409288 h 409288"/>
                  <a:gd name="connsiteX3" fmla="*/ 3955517 w 3961867"/>
                  <a:gd name="connsiteY3" fmla="*/ 0 h 409288"/>
                  <a:gd name="connsiteX4" fmla="*/ 5817 w 3961867"/>
                  <a:gd name="connsiteY4" fmla="*/ 2936 h 409288"/>
                  <a:gd name="connsiteX0" fmla="*/ 5817 w 3956128"/>
                  <a:gd name="connsiteY0" fmla="*/ 2936 h 409288"/>
                  <a:gd name="connsiteX1" fmla="*/ 116942 w 3956128"/>
                  <a:gd name="connsiteY1" fmla="*/ 406161 h 409288"/>
                  <a:gd name="connsiteX2" fmla="*/ 3955517 w 3956128"/>
                  <a:gd name="connsiteY2" fmla="*/ 409288 h 409288"/>
                  <a:gd name="connsiteX3" fmla="*/ 3955517 w 3956128"/>
                  <a:gd name="connsiteY3" fmla="*/ 0 h 409288"/>
                  <a:gd name="connsiteX4" fmla="*/ 5817 w 3956128"/>
                  <a:gd name="connsiteY4" fmla="*/ 2936 h 40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128" h="409288">
                    <a:moveTo>
                      <a:pt x="5817" y="2936"/>
                    </a:moveTo>
                    <a:cubicBezTo>
                      <a:pt x="-533" y="171211"/>
                      <a:pt x="-25933" y="342661"/>
                      <a:pt x="116942" y="406161"/>
                    </a:cubicBezTo>
                    <a:lnTo>
                      <a:pt x="3955517" y="409288"/>
                    </a:lnTo>
                    <a:cubicBezTo>
                      <a:pt x="3953400" y="272859"/>
                      <a:pt x="3957634" y="136429"/>
                      <a:pt x="3955517" y="0"/>
                    </a:cubicBezTo>
                    <a:lnTo>
                      <a:pt x="5817" y="2936"/>
                    </a:lnTo>
                    <a:close/>
                  </a:path>
                </a:pathLst>
              </a:cu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1" name="组合 50"/>
              <p:cNvGrpSpPr/>
              <p:nvPr/>
            </p:nvGrpSpPr>
            <p:grpSpPr>
              <a:xfrm>
                <a:off x="1005455" y="2081794"/>
                <a:ext cx="4024313" cy="3360738"/>
                <a:chOff x="768351" y="2090738"/>
                <a:chExt cx="4024313" cy="3360738"/>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5038" y="4886325"/>
                  <a:ext cx="11509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2076451" y="5335588"/>
                  <a:ext cx="1406525" cy="115888"/>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6" name="Freeform 7"/>
                <p:cNvSpPr>
                  <a:spLocks/>
                </p:cNvSpPr>
                <p:nvPr/>
              </p:nvSpPr>
              <p:spPr bwMode="auto">
                <a:xfrm>
                  <a:off x="768351" y="2090738"/>
                  <a:ext cx="4024313" cy="2538413"/>
                </a:xfrm>
                <a:custGeom>
                  <a:avLst/>
                  <a:gdLst>
                    <a:gd name="T0" fmla="*/ 4495 w 4695"/>
                    <a:gd name="T1" fmla="*/ 0 h 2962"/>
                    <a:gd name="T2" fmla="*/ 200 w 4695"/>
                    <a:gd name="T3" fmla="*/ 0 h 2962"/>
                    <a:gd name="T4" fmla="*/ 0 w 4695"/>
                    <a:gd name="T5" fmla="*/ 200 h 2962"/>
                    <a:gd name="T6" fmla="*/ 0 w 4695"/>
                    <a:gd name="T7" fmla="*/ 2761 h 2962"/>
                    <a:gd name="T8" fmla="*/ 0 w 4695"/>
                    <a:gd name="T9" fmla="*/ 2962 h 2962"/>
                    <a:gd name="T10" fmla="*/ 200 w 4695"/>
                    <a:gd name="T11" fmla="*/ 2962 h 2962"/>
                    <a:gd name="T12" fmla="*/ 4495 w 4695"/>
                    <a:gd name="T13" fmla="*/ 2962 h 2962"/>
                    <a:gd name="T14" fmla="*/ 4695 w 4695"/>
                    <a:gd name="T15" fmla="*/ 2962 h 2962"/>
                    <a:gd name="T16" fmla="*/ 4695 w 4695"/>
                    <a:gd name="T17" fmla="*/ 2761 h 2962"/>
                    <a:gd name="T18" fmla="*/ 4695 w 4695"/>
                    <a:gd name="T19" fmla="*/ 200 h 2962"/>
                    <a:gd name="T20" fmla="*/ 4495 w 4695"/>
                    <a:gd name="T21" fmla="*/ 0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2962">
                      <a:moveTo>
                        <a:pt x="4495" y="0"/>
                      </a:moveTo>
                      <a:cubicBezTo>
                        <a:pt x="200" y="0"/>
                        <a:pt x="200" y="0"/>
                        <a:pt x="200" y="0"/>
                      </a:cubicBezTo>
                      <a:cubicBezTo>
                        <a:pt x="90" y="0"/>
                        <a:pt x="0" y="90"/>
                        <a:pt x="0" y="200"/>
                      </a:cubicBezTo>
                      <a:cubicBezTo>
                        <a:pt x="0" y="2761"/>
                        <a:pt x="0" y="2761"/>
                        <a:pt x="0" y="2761"/>
                      </a:cubicBezTo>
                      <a:cubicBezTo>
                        <a:pt x="0" y="2962"/>
                        <a:pt x="0" y="2962"/>
                        <a:pt x="0" y="2962"/>
                      </a:cubicBezTo>
                      <a:cubicBezTo>
                        <a:pt x="200" y="2962"/>
                        <a:pt x="200" y="2962"/>
                        <a:pt x="200" y="2962"/>
                      </a:cubicBezTo>
                      <a:cubicBezTo>
                        <a:pt x="4495" y="2962"/>
                        <a:pt x="4495" y="2962"/>
                        <a:pt x="4495" y="2962"/>
                      </a:cubicBezTo>
                      <a:cubicBezTo>
                        <a:pt x="4695" y="2962"/>
                        <a:pt x="4695" y="2962"/>
                        <a:pt x="4695" y="2962"/>
                      </a:cubicBezTo>
                      <a:cubicBezTo>
                        <a:pt x="4695" y="2761"/>
                        <a:pt x="4695" y="2761"/>
                        <a:pt x="4695" y="2761"/>
                      </a:cubicBezTo>
                      <a:cubicBezTo>
                        <a:pt x="4695" y="200"/>
                        <a:pt x="4695" y="200"/>
                        <a:pt x="4695" y="200"/>
                      </a:cubicBezTo>
                      <a:cubicBezTo>
                        <a:pt x="4695" y="90"/>
                        <a:pt x="4605" y="0"/>
                        <a:pt x="449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7" name="Freeform 8"/>
                <p:cNvSpPr>
                  <a:spLocks/>
                </p:cNvSpPr>
                <p:nvPr/>
              </p:nvSpPr>
              <p:spPr bwMode="auto">
                <a:xfrm>
                  <a:off x="768351" y="4629150"/>
                  <a:ext cx="4024313" cy="404813"/>
                </a:xfrm>
                <a:custGeom>
                  <a:avLst/>
                  <a:gdLst>
                    <a:gd name="T0" fmla="*/ 4495 w 4695"/>
                    <a:gd name="T1" fmla="*/ 0 h 471"/>
                    <a:gd name="T2" fmla="*/ 200 w 4695"/>
                    <a:gd name="T3" fmla="*/ 0 h 471"/>
                    <a:gd name="T4" fmla="*/ 0 w 4695"/>
                    <a:gd name="T5" fmla="*/ 0 h 471"/>
                    <a:gd name="T6" fmla="*/ 0 w 4695"/>
                    <a:gd name="T7" fmla="*/ 199 h 471"/>
                    <a:gd name="T8" fmla="*/ 0 w 4695"/>
                    <a:gd name="T9" fmla="*/ 271 h 471"/>
                    <a:gd name="T10" fmla="*/ 200 w 4695"/>
                    <a:gd name="T11" fmla="*/ 471 h 471"/>
                    <a:gd name="T12" fmla="*/ 4495 w 4695"/>
                    <a:gd name="T13" fmla="*/ 471 h 471"/>
                    <a:gd name="T14" fmla="*/ 4695 w 4695"/>
                    <a:gd name="T15" fmla="*/ 271 h 471"/>
                    <a:gd name="T16" fmla="*/ 4695 w 4695"/>
                    <a:gd name="T17" fmla="*/ 199 h 471"/>
                    <a:gd name="T18" fmla="*/ 4695 w 4695"/>
                    <a:gd name="T19" fmla="*/ 0 h 471"/>
                    <a:gd name="T20" fmla="*/ 4495 w 4695"/>
                    <a:gd name="T21"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471">
                      <a:moveTo>
                        <a:pt x="4495" y="0"/>
                      </a:moveTo>
                      <a:cubicBezTo>
                        <a:pt x="200" y="0"/>
                        <a:pt x="200" y="0"/>
                        <a:pt x="200" y="0"/>
                      </a:cubicBezTo>
                      <a:cubicBezTo>
                        <a:pt x="0" y="0"/>
                        <a:pt x="0" y="0"/>
                        <a:pt x="0" y="0"/>
                      </a:cubicBezTo>
                      <a:cubicBezTo>
                        <a:pt x="0" y="199"/>
                        <a:pt x="0" y="199"/>
                        <a:pt x="0" y="199"/>
                      </a:cubicBezTo>
                      <a:cubicBezTo>
                        <a:pt x="0" y="271"/>
                        <a:pt x="0" y="271"/>
                        <a:pt x="0" y="271"/>
                      </a:cubicBezTo>
                      <a:cubicBezTo>
                        <a:pt x="0" y="381"/>
                        <a:pt x="90" y="471"/>
                        <a:pt x="200" y="471"/>
                      </a:cubicBezTo>
                      <a:cubicBezTo>
                        <a:pt x="4495" y="471"/>
                        <a:pt x="4495" y="471"/>
                        <a:pt x="4495" y="471"/>
                      </a:cubicBezTo>
                      <a:cubicBezTo>
                        <a:pt x="4605" y="471"/>
                        <a:pt x="4695" y="381"/>
                        <a:pt x="4695" y="271"/>
                      </a:cubicBezTo>
                      <a:cubicBezTo>
                        <a:pt x="4695" y="199"/>
                        <a:pt x="4695" y="199"/>
                        <a:pt x="4695" y="199"/>
                      </a:cubicBezTo>
                      <a:cubicBezTo>
                        <a:pt x="4695" y="0"/>
                        <a:pt x="4695" y="0"/>
                        <a:pt x="4695" y="0"/>
                      </a:cubicBezTo>
                      <a:lnTo>
                        <a:pt x="4495"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8" name="Rectangle 9"/>
                <p:cNvSpPr>
                  <a:spLocks noChangeArrowheads="1"/>
                </p:cNvSpPr>
                <p:nvPr/>
              </p:nvSpPr>
              <p:spPr bwMode="auto">
                <a:xfrm>
                  <a:off x="925513" y="2233613"/>
                  <a:ext cx="3708400" cy="222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2" name="组合 11"/>
            <p:cNvGrpSpPr/>
            <p:nvPr/>
          </p:nvGrpSpPr>
          <p:grpSpPr>
            <a:xfrm>
              <a:off x="1121518" y="2221203"/>
              <a:ext cx="3790598" cy="2262389"/>
              <a:chOff x="228599" y="-3627710"/>
              <a:chExt cx="4160164" cy="2618854"/>
            </a:xfrm>
          </p:grpSpPr>
          <p:pic>
            <p:nvPicPr>
              <p:cNvPr id="93" name="图片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3776" y="-3627710"/>
                <a:ext cx="4134987" cy="2611044"/>
              </a:xfrm>
              <a:prstGeom prst="rect">
                <a:avLst/>
              </a:prstGeom>
            </p:spPr>
          </p:pic>
          <p:sp>
            <p:nvSpPr>
              <p:cNvPr id="8" name="矩形 7"/>
              <p:cNvSpPr/>
              <p:nvPr/>
            </p:nvSpPr>
            <p:spPr>
              <a:xfrm>
                <a:off x="228599" y="-3627710"/>
                <a:ext cx="4152899" cy="2618854"/>
              </a:xfrm>
              <a:prstGeom prst="rect">
                <a:avLst/>
              </a:prstGeom>
              <a:gradFill flip="none" rotWithShape="1">
                <a:gsLst>
                  <a:gs pos="0">
                    <a:schemeClr val="bg2">
                      <a:lumMod val="25000"/>
                      <a:alpha val="64000"/>
                    </a:schemeClr>
                  </a:gs>
                  <a:gs pos="21000">
                    <a:schemeClr val="bg2">
                      <a:lumMod val="25000"/>
                      <a:alpha val="2000"/>
                    </a:schemeClr>
                  </a:gs>
                  <a:gs pos="81000">
                    <a:schemeClr val="bg2">
                      <a:lumMod val="25000"/>
                      <a:alpha val="86000"/>
                    </a:schemeClr>
                  </a:gs>
                  <a:gs pos="100000">
                    <a:schemeClr val="bg2">
                      <a:lumMod val="25000"/>
                      <a:alpha val="8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55" name="组合 54"/>
          <p:cNvGrpSpPr/>
          <p:nvPr/>
        </p:nvGrpSpPr>
        <p:grpSpPr>
          <a:xfrm>
            <a:off x="4270210" y="3782883"/>
            <a:ext cx="1338089" cy="1656146"/>
            <a:chOff x="-3040044" y="1667948"/>
            <a:chExt cx="1338263" cy="1655763"/>
          </a:xfrm>
        </p:grpSpPr>
        <p:sp>
          <p:nvSpPr>
            <p:cNvPr id="54" name="圆角矩形 53"/>
            <p:cNvSpPr/>
            <p:nvPr/>
          </p:nvSpPr>
          <p:spPr>
            <a:xfrm>
              <a:off x="-3032899" y="1677473"/>
              <a:ext cx="1319212" cy="1636448"/>
            </a:xfrm>
            <a:prstGeom prst="roundRect">
              <a:avLst>
                <a:gd name="adj" fmla="val 6198"/>
              </a:avLst>
            </a:prstGeom>
            <a:solidFill>
              <a:srgbClr val="2D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3" name="组合 52"/>
            <p:cNvGrpSpPr/>
            <p:nvPr/>
          </p:nvGrpSpPr>
          <p:grpSpPr>
            <a:xfrm>
              <a:off x="-3040044" y="1667948"/>
              <a:ext cx="1338263" cy="1655763"/>
              <a:chOff x="4720432" y="3821113"/>
              <a:chExt cx="1338263" cy="1655763"/>
            </a:xfrm>
          </p:grpSpPr>
          <p:sp>
            <p:nvSpPr>
              <p:cNvPr id="19" name="Freeform 11"/>
              <p:cNvSpPr>
                <a:spLocks noEditPoints="1"/>
              </p:cNvSpPr>
              <p:nvPr/>
            </p:nvSpPr>
            <p:spPr bwMode="auto">
              <a:xfrm>
                <a:off x="4720432" y="3821113"/>
                <a:ext cx="1338263" cy="1655763"/>
              </a:xfrm>
              <a:custGeom>
                <a:avLst/>
                <a:gdLst>
                  <a:gd name="T0" fmla="*/ 107 w 1561"/>
                  <a:gd name="T1" fmla="*/ 0 h 1931"/>
                  <a:gd name="T2" fmla="*/ 1454 w 1561"/>
                  <a:gd name="T3" fmla="*/ 0 h 1931"/>
                  <a:gd name="T4" fmla="*/ 1561 w 1561"/>
                  <a:gd name="T5" fmla="*/ 107 h 1931"/>
                  <a:gd name="T6" fmla="*/ 1561 w 1561"/>
                  <a:gd name="T7" fmla="*/ 1824 h 1931"/>
                  <a:gd name="T8" fmla="*/ 1454 w 1561"/>
                  <a:gd name="T9" fmla="*/ 1931 h 1931"/>
                  <a:gd name="T10" fmla="*/ 107 w 1561"/>
                  <a:gd name="T11" fmla="*/ 1931 h 1931"/>
                  <a:gd name="T12" fmla="*/ 0 w 1561"/>
                  <a:gd name="T13" fmla="*/ 1824 h 1931"/>
                  <a:gd name="T14" fmla="*/ 0 w 1561"/>
                  <a:gd name="T15" fmla="*/ 107 h 1931"/>
                  <a:gd name="T16" fmla="*/ 107 w 1561"/>
                  <a:gd name="T17" fmla="*/ 0 h 1931"/>
                  <a:gd name="T18" fmla="*/ 1454 w 1561"/>
                  <a:gd name="T19" fmla="*/ 1916 h 1931"/>
                  <a:gd name="T20" fmla="*/ 1546 w 1561"/>
                  <a:gd name="T21" fmla="*/ 1824 h 1931"/>
                  <a:gd name="T22" fmla="*/ 1546 w 1561"/>
                  <a:gd name="T23" fmla="*/ 107 h 1931"/>
                  <a:gd name="T24" fmla="*/ 1454 w 1561"/>
                  <a:gd name="T25" fmla="*/ 15 h 1931"/>
                  <a:gd name="T26" fmla="*/ 107 w 1561"/>
                  <a:gd name="T27" fmla="*/ 15 h 1931"/>
                  <a:gd name="T28" fmla="*/ 15 w 1561"/>
                  <a:gd name="T29" fmla="*/ 107 h 1931"/>
                  <a:gd name="T30" fmla="*/ 15 w 1561"/>
                  <a:gd name="T31" fmla="*/ 1824 h 1931"/>
                  <a:gd name="T32" fmla="*/ 107 w 1561"/>
                  <a:gd name="T33" fmla="*/ 1916 h 1931"/>
                  <a:gd name="T34" fmla="*/ 1454 w 1561"/>
                  <a:gd name="T35" fmla="*/ 1916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1" h="1931">
                    <a:moveTo>
                      <a:pt x="107" y="0"/>
                    </a:moveTo>
                    <a:cubicBezTo>
                      <a:pt x="1454" y="0"/>
                      <a:pt x="1454" y="0"/>
                      <a:pt x="1454" y="0"/>
                    </a:cubicBezTo>
                    <a:cubicBezTo>
                      <a:pt x="1513" y="0"/>
                      <a:pt x="1561" y="48"/>
                      <a:pt x="1561" y="107"/>
                    </a:cubicBezTo>
                    <a:cubicBezTo>
                      <a:pt x="1561" y="1824"/>
                      <a:pt x="1561" y="1824"/>
                      <a:pt x="1561" y="1824"/>
                    </a:cubicBezTo>
                    <a:cubicBezTo>
                      <a:pt x="1561" y="1883"/>
                      <a:pt x="1513" y="1931"/>
                      <a:pt x="1454" y="1931"/>
                    </a:cubicBezTo>
                    <a:cubicBezTo>
                      <a:pt x="107" y="1931"/>
                      <a:pt x="107" y="1931"/>
                      <a:pt x="107" y="1931"/>
                    </a:cubicBezTo>
                    <a:cubicBezTo>
                      <a:pt x="48" y="1931"/>
                      <a:pt x="0" y="1883"/>
                      <a:pt x="0" y="1824"/>
                    </a:cubicBezTo>
                    <a:cubicBezTo>
                      <a:pt x="0" y="107"/>
                      <a:pt x="0" y="107"/>
                      <a:pt x="0" y="107"/>
                    </a:cubicBezTo>
                    <a:cubicBezTo>
                      <a:pt x="0" y="48"/>
                      <a:pt x="48" y="0"/>
                      <a:pt x="107" y="0"/>
                    </a:cubicBezTo>
                    <a:close/>
                    <a:moveTo>
                      <a:pt x="1454" y="1916"/>
                    </a:moveTo>
                    <a:cubicBezTo>
                      <a:pt x="1505" y="1916"/>
                      <a:pt x="1546" y="1875"/>
                      <a:pt x="1546" y="1824"/>
                    </a:cubicBezTo>
                    <a:cubicBezTo>
                      <a:pt x="1546" y="107"/>
                      <a:pt x="1546" y="107"/>
                      <a:pt x="1546" y="107"/>
                    </a:cubicBezTo>
                    <a:cubicBezTo>
                      <a:pt x="1546" y="56"/>
                      <a:pt x="1505" y="15"/>
                      <a:pt x="1454" y="15"/>
                    </a:cubicBezTo>
                    <a:cubicBezTo>
                      <a:pt x="107" y="15"/>
                      <a:pt x="107" y="15"/>
                      <a:pt x="107" y="15"/>
                    </a:cubicBezTo>
                    <a:cubicBezTo>
                      <a:pt x="56" y="15"/>
                      <a:pt x="15" y="56"/>
                      <a:pt x="15" y="107"/>
                    </a:cubicBezTo>
                    <a:cubicBezTo>
                      <a:pt x="15" y="1824"/>
                      <a:pt x="15" y="1824"/>
                      <a:pt x="15" y="1824"/>
                    </a:cubicBezTo>
                    <a:cubicBezTo>
                      <a:pt x="15" y="1875"/>
                      <a:pt x="56" y="1916"/>
                      <a:pt x="107" y="1916"/>
                    </a:cubicBezTo>
                    <a:lnTo>
                      <a:pt x="1454" y="1916"/>
                    </a:lnTo>
                    <a:close/>
                  </a:path>
                </a:pathLst>
              </a:custGeom>
              <a:solidFill>
                <a:srgbClr val="808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0" name="Rectangle 12"/>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pic>
            <p:nvPicPr>
              <p:cNvPr id="103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3051" y="5349875"/>
                <a:ext cx="793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14"/>
              <p:cNvSpPr>
                <a:spLocks noChangeArrowheads="1"/>
              </p:cNvSpPr>
              <p:nvPr/>
            </p:nvSpPr>
            <p:spPr bwMode="auto">
              <a:xfrm>
                <a:off x="5368926" y="5365750"/>
                <a:ext cx="47625" cy="47625"/>
              </a:xfrm>
              <a:prstGeom prst="ellipse">
                <a:avLst/>
              </a:prstGeom>
              <a:solidFill>
                <a:srgbClr val="EBE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2" name="Rectangle 15"/>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3" name="Freeform 16"/>
              <p:cNvSpPr>
                <a:spLocks/>
              </p:cNvSpPr>
              <p:nvPr/>
            </p:nvSpPr>
            <p:spPr bwMode="auto">
              <a:xfrm>
                <a:off x="4859338" y="5067300"/>
                <a:ext cx="1068388" cy="247650"/>
              </a:xfrm>
              <a:custGeom>
                <a:avLst/>
                <a:gdLst>
                  <a:gd name="T0" fmla="*/ 0 w 673"/>
                  <a:gd name="T1" fmla="*/ 156 h 156"/>
                  <a:gd name="T2" fmla="*/ 672 w 673"/>
                  <a:gd name="T3" fmla="*/ 156 h 156"/>
                  <a:gd name="T4" fmla="*/ 673 w 673"/>
                  <a:gd name="T5" fmla="*/ 5 h 156"/>
                  <a:gd name="T6" fmla="*/ 0 w 673"/>
                  <a:gd name="T7" fmla="*/ 0 h 156"/>
                  <a:gd name="T8" fmla="*/ 0 w 673"/>
                  <a:gd name="T9" fmla="*/ 156 h 156"/>
                </a:gdLst>
                <a:ahLst/>
                <a:cxnLst>
                  <a:cxn ang="0">
                    <a:pos x="T0" y="T1"/>
                  </a:cxn>
                  <a:cxn ang="0">
                    <a:pos x="T2" y="T3"/>
                  </a:cxn>
                  <a:cxn ang="0">
                    <a:pos x="T4" y="T5"/>
                  </a:cxn>
                  <a:cxn ang="0">
                    <a:pos x="T6" y="T7"/>
                  </a:cxn>
                  <a:cxn ang="0">
                    <a:pos x="T8" y="T9"/>
                  </a:cxn>
                </a:cxnLst>
                <a:rect l="0" t="0" r="r" b="b"/>
                <a:pathLst>
                  <a:path w="673" h="156">
                    <a:moveTo>
                      <a:pt x="0" y="156"/>
                    </a:moveTo>
                    <a:lnTo>
                      <a:pt x="672" y="156"/>
                    </a:lnTo>
                    <a:lnTo>
                      <a:pt x="673" y="5"/>
                    </a:lnTo>
                    <a:lnTo>
                      <a:pt x="0" y="0"/>
                    </a:lnTo>
                    <a:lnTo>
                      <a:pt x="0" y="156"/>
                    </a:lnTo>
                    <a:close/>
                  </a:path>
                </a:pathLst>
              </a:custGeom>
              <a:solidFill>
                <a:srgbClr val="A1B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4" name="Oval 17"/>
              <p:cNvSpPr>
                <a:spLocks noChangeArrowheads="1"/>
              </p:cNvSpPr>
              <p:nvPr/>
            </p:nvSpPr>
            <p:spPr bwMode="auto">
              <a:xfrm>
                <a:off x="4886326" y="4044950"/>
                <a:ext cx="17463" cy="39688"/>
              </a:xfrm>
              <a:prstGeom prst="ellipse">
                <a:avLst/>
              </a:prstGeom>
              <a:solidFill>
                <a:srgbClr val="C15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5" name="Oval 18"/>
              <p:cNvSpPr>
                <a:spLocks noChangeArrowheads="1"/>
              </p:cNvSpPr>
              <p:nvPr/>
            </p:nvSpPr>
            <p:spPr bwMode="auto">
              <a:xfrm>
                <a:off x="4914901" y="4044950"/>
                <a:ext cx="17463" cy="39688"/>
              </a:xfrm>
              <a:prstGeom prst="ellipse">
                <a:avLst/>
              </a:prstGeom>
              <a:solidFill>
                <a:srgbClr val="F5E4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6" name="Oval 19"/>
              <p:cNvSpPr>
                <a:spLocks noChangeArrowheads="1"/>
              </p:cNvSpPr>
              <p:nvPr/>
            </p:nvSpPr>
            <p:spPr bwMode="auto">
              <a:xfrm>
                <a:off x="4945063" y="4044950"/>
                <a:ext cx="17463" cy="39688"/>
              </a:xfrm>
              <a:prstGeom prst="ellipse">
                <a:avLst/>
              </a:prstGeom>
              <a:solidFill>
                <a:srgbClr val="96B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7" name="Rectangle 20"/>
              <p:cNvSpPr>
                <a:spLocks noChangeArrowheads="1"/>
              </p:cNvSpPr>
              <p:nvPr/>
            </p:nvSpPr>
            <p:spPr bwMode="auto">
              <a:xfrm>
                <a:off x="5200651" y="4164013"/>
                <a:ext cx="409575" cy="1254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8" name="Rectangle 21"/>
              <p:cNvSpPr>
                <a:spLocks noChangeArrowheads="1"/>
              </p:cNvSpPr>
              <p:nvPr/>
            </p:nvSpPr>
            <p:spPr bwMode="auto">
              <a:xfrm>
                <a:off x="5268913" y="4429125"/>
                <a:ext cx="271463" cy="71438"/>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9" name="Rectangle 22"/>
              <p:cNvSpPr>
                <a:spLocks noChangeArrowheads="1"/>
              </p:cNvSpPr>
              <p:nvPr/>
            </p:nvSpPr>
            <p:spPr bwMode="auto">
              <a:xfrm>
                <a:off x="4994276" y="4570413"/>
                <a:ext cx="822325" cy="26988"/>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0" name="Rectangle 23"/>
              <p:cNvSpPr>
                <a:spLocks noChangeArrowheads="1"/>
              </p:cNvSpPr>
              <p:nvPr/>
            </p:nvSpPr>
            <p:spPr bwMode="auto">
              <a:xfrm>
                <a:off x="4994276" y="4625975"/>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1" name="Rectangle 24"/>
              <p:cNvSpPr>
                <a:spLocks noChangeArrowheads="1"/>
              </p:cNvSpPr>
              <p:nvPr/>
            </p:nvSpPr>
            <p:spPr bwMode="auto">
              <a:xfrm>
                <a:off x="4994276" y="4681538"/>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2" name="Rectangle 25"/>
              <p:cNvSpPr>
                <a:spLocks noChangeArrowheads="1"/>
              </p:cNvSpPr>
              <p:nvPr/>
            </p:nvSpPr>
            <p:spPr bwMode="auto">
              <a:xfrm>
                <a:off x="4994276" y="4344988"/>
                <a:ext cx="8223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3" name="Rectangle 26"/>
              <p:cNvSpPr>
                <a:spLocks noChangeArrowheads="1"/>
              </p:cNvSpPr>
              <p:nvPr/>
            </p:nvSpPr>
            <p:spPr bwMode="auto">
              <a:xfrm>
                <a:off x="49006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4" name="Freeform 27"/>
              <p:cNvSpPr>
                <a:spLocks/>
              </p:cNvSpPr>
              <p:nvPr/>
            </p:nvSpPr>
            <p:spPr bwMode="auto">
              <a:xfrm>
                <a:off x="4900613" y="5145088"/>
                <a:ext cx="168275" cy="19050"/>
              </a:xfrm>
              <a:custGeom>
                <a:avLst/>
                <a:gdLst>
                  <a:gd name="T0" fmla="*/ 105 w 106"/>
                  <a:gd name="T1" fmla="*/ 12 h 12"/>
                  <a:gd name="T2" fmla="*/ 0 w 106"/>
                  <a:gd name="T3" fmla="*/ 11 h 12"/>
                  <a:gd name="T4" fmla="*/ 0 w 106"/>
                  <a:gd name="T5" fmla="*/ 0 h 12"/>
                  <a:gd name="T6" fmla="*/ 106 w 106"/>
                  <a:gd name="T7" fmla="*/ 0 h 12"/>
                  <a:gd name="T8" fmla="*/ 105 w 106"/>
                  <a:gd name="T9" fmla="*/ 12 h 12"/>
                </a:gdLst>
                <a:ahLst/>
                <a:cxnLst>
                  <a:cxn ang="0">
                    <a:pos x="T0" y="T1"/>
                  </a:cxn>
                  <a:cxn ang="0">
                    <a:pos x="T2" y="T3"/>
                  </a:cxn>
                  <a:cxn ang="0">
                    <a:pos x="T4" y="T5"/>
                  </a:cxn>
                  <a:cxn ang="0">
                    <a:pos x="T6" y="T7"/>
                  </a:cxn>
                  <a:cxn ang="0">
                    <a:pos x="T8" y="T9"/>
                  </a:cxn>
                </a:cxnLst>
                <a:rect l="0" t="0" r="r" b="b"/>
                <a:pathLst>
                  <a:path w="106" h="12">
                    <a:moveTo>
                      <a:pt x="105" y="12"/>
                    </a:moveTo>
                    <a:lnTo>
                      <a:pt x="0" y="11"/>
                    </a:lnTo>
                    <a:lnTo>
                      <a:pt x="0" y="0"/>
                    </a:lnTo>
                    <a:lnTo>
                      <a:pt x="106" y="0"/>
                    </a:lnTo>
                    <a:lnTo>
                      <a:pt x="105"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Freeform 28"/>
              <p:cNvSpPr>
                <a:spLocks/>
              </p:cNvSpPr>
              <p:nvPr/>
            </p:nvSpPr>
            <p:spPr bwMode="auto">
              <a:xfrm>
                <a:off x="4900613" y="5211763"/>
                <a:ext cx="271463" cy="19050"/>
              </a:xfrm>
              <a:custGeom>
                <a:avLst/>
                <a:gdLst>
                  <a:gd name="T0" fmla="*/ 171 w 171"/>
                  <a:gd name="T1" fmla="*/ 12 h 12"/>
                  <a:gd name="T2" fmla="*/ 0 w 171"/>
                  <a:gd name="T3" fmla="*/ 11 h 12"/>
                  <a:gd name="T4" fmla="*/ 0 w 171"/>
                  <a:gd name="T5" fmla="*/ 0 h 12"/>
                  <a:gd name="T6" fmla="*/ 171 w 171"/>
                  <a:gd name="T7" fmla="*/ 1 h 12"/>
                  <a:gd name="T8" fmla="*/ 171 w 171"/>
                  <a:gd name="T9" fmla="*/ 12 h 12"/>
                </a:gdLst>
                <a:ahLst/>
                <a:cxnLst>
                  <a:cxn ang="0">
                    <a:pos x="T0" y="T1"/>
                  </a:cxn>
                  <a:cxn ang="0">
                    <a:pos x="T2" y="T3"/>
                  </a:cxn>
                  <a:cxn ang="0">
                    <a:pos x="T4" y="T5"/>
                  </a:cxn>
                  <a:cxn ang="0">
                    <a:pos x="T6" y="T7"/>
                  </a:cxn>
                  <a:cxn ang="0">
                    <a:pos x="T8" y="T9"/>
                  </a:cxn>
                </a:cxnLst>
                <a:rect l="0" t="0" r="r" b="b"/>
                <a:pathLst>
                  <a:path w="171" h="12">
                    <a:moveTo>
                      <a:pt x="171" y="12"/>
                    </a:moveTo>
                    <a:lnTo>
                      <a:pt x="0" y="11"/>
                    </a:lnTo>
                    <a:lnTo>
                      <a:pt x="0" y="0"/>
                    </a:lnTo>
                    <a:lnTo>
                      <a:pt x="171" y="1"/>
                    </a:lnTo>
                    <a:lnTo>
                      <a:pt x="171"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6" name="Rectangle 29"/>
              <p:cNvSpPr>
                <a:spLocks noChangeArrowheads="1"/>
              </p:cNvSpPr>
              <p:nvPr/>
            </p:nvSpPr>
            <p:spPr bwMode="auto">
              <a:xfrm>
                <a:off x="4900613" y="4910138"/>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7" name="Rectangle 30"/>
              <p:cNvSpPr>
                <a:spLocks noChangeArrowheads="1"/>
              </p:cNvSpPr>
              <p:nvPr/>
            </p:nvSpPr>
            <p:spPr bwMode="auto">
              <a:xfrm>
                <a:off x="4900613" y="4951413"/>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8" name="Rectangle 31"/>
              <p:cNvSpPr>
                <a:spLocks noChangeArrowheads="1"/>
              </p:cNvSpPr>
              <p:nvPr/>
            </p:nvSpPr>
            <p:spPr bwMode="auto">
              <a:xfrm>
                <a:off x="49006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9" name="Rectangle 32"/>
              <p:cNvSpPr>
                <a:spLocks noChangeArrowheads="1"/>
              </p:cNvSpPr>
              <p:nvPr/>
            </p:nvSpPr>
            <p:spPr bwMode="auto">
              <a:xfrm>
                <a:off x="5243513" y="4873625"/>
                <a:ext cx="165100"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0" name="Rectangle 33"/>
              <p:cNvSpPr>
                <a:spLocks noChangeArrowheads="1"/>
              </p:cNvSpPr>
              <p:nvPr/>
            </p:nvSpPr>
            <p:spPr bwMode="auto">
              <a:xfrm>
                <a:off x="52435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1" name="Rectangle 34"/>
              <p:cNvSpPr>
                <a:spLocks noChangeArrowheads="1"/>
              </p:cNvSpPr>
              <p:nvPr/>
            </p:nvSpPr>
            <p:spPr bwMode="auto">
              <a:xfrm>
                <a:off x="52435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2" name="Rectangle 35"/>
              <p:cNvSpPr>
                <a:spLocks noChangeArrowheads="1"/>
              </p:cNvSpPr>
              <p:nvPr/>
            </p:nvSpPr>
            <p:spPr bwMode="auto">
              <a:xfrm>
                <a:off x="52435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3" name="Rectangle 36"/>
              <p:cNvSpPr>
                <a:spLocks noChangeArrowheads="1"/>
              </p:cNvSpPr>
              <p:nvPr/>
            </p:nvSpPr>
            <p:spPr bwMode="auto">
              <a:xfrm>
                <a:off x="55864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4" name="Rectangle 37"/>
              <p:cNvSpPr>
                <a:spLocks noChangeArrowheads="1"/>
              </p:cNvSpPr>
              <p:nvPr/>
            </p:nvSpPr>
            <p:spPr bwMode="auto">
              <a:xfrm>
                <a:off x="55864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5" name="Rectangle 38"/>
              <p:cNvSpPr>
                <a:spLocks noChangeArrowheads="1"/>
              </p:cNvSpPr>
              <p:nvPr/>
            </p:nvSpPr>
            <p:spPr bwMode="auto">
              <a:xfrm>
                <a:off x="55864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6" name="Rectangle 39"/>
              <p:cNvSpPr>
                <a:spLocks noChangeArrowheads="1"/>
              </p:cNvSpPr>
              <p:nvPr/>
            </p:nvSpPr>
            <p:spPr bwMode="auto">
              <a:xfrm>
                <a:off x="55864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7" name="Freeform 40"/>
              <p:cNvSpPr>
                <a:spLocks/>
              </p:cNvSpPr>
              <p:nvPr/>
            </p:nvSpPr>
            <p:spPr bwMode="auto">
              <a:xfrm>
                <a:off x="5672138" y="5164138"/>
                <a:ext cx="28575" cy="57150"/>
              </a:xfrm>
              <a:custGeom>
                <a:avLst/>
                <a:gdLst>
                  <a:gd name="T0" fmla="*/ 33 w 33"/>
                  <a:gd name="T1" fmla="*/ 34 h 68"/>
                  <a:gd name="T2" fmla="*/ 16 w 33"/>
                  <a:gd name="T3" fmla="*/ 68 h 68"/>
                  <a:gd name="T4" fmla="*/ 0 w 33"/>
                  <a:gd name="T5" fmla="*/ 34 h 68"/>
                  <a:gd name="T6" fmla="*/ 17 w 33"/>
                  <a:gd name="T7" fmla="*/ 1 h 68"/>
                  <a:gd name="T8" fmla="*/ 33 w 33"/>
                  <a:gd name="T9" fmla="*/ 34 h 68"/>
                </a:gdLst>
                <a:ahLst/>
                <a:cxnLst>
                  <a:cxn ang="0">
                    <a:pos x="T0" y="T1"/>
                  </a:cxn>
                  <a:cxn ang="0">
                    <a:pos x="T2" y="T3"/>
                  </a:cxn>
                  <a:cxn ang="0">
                    <a:pos x="T4" y="T5"/>
                  </a:cxn>
                  <a:cxn ang="0">
                    <a:pos x="T6" y="T7"/>
                  </a:cxn>
                  <a:cxn ang="0">
                    <a:pos x="T8" y="T9"/>
                  </a:cxn>
                </a:cxnLst>
                <a:rect l="0" t="0" r="r" b="b"/>
                <a:pathLst>
                  <a:path w="33" h="68">
                    <a:moveTo>
                      <a:pt x="33" y="34"/>
                    </a:moveTo>
                    <a:cubicBezTo>
                      <a:pt x="33" y="53"/>
                      <a:pt x="26" y="68"/>
                      <a:pt x="16" y="68"/>
                    </a:cubicBezTo>
                    <a:cubicBezTo>
                      <a:pt x="7" y="68"/>
                      <a:pt x="0" y="53"/>
                      <a:pt x="0" y="34"/>
                    </a:cubicBezTo>
                    <a:cubicBezTo>
                      <a:pt x="0" y="16"/>
                      <a:pt x="7" y="0"/>
                      <a:pt x="17" y="1"/>
                    </a:cubicBezTo>
                    <a:cubicBezTo>
                      <a:pt x="26" y="1"/>
                      <a:pt x="33" y="16"/>
                      <a:pt x="33"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8" name="Freeform 41"/>
              <p:cNvSpPr>
                <a:spLocks/>
              </p:cNvSpPr>
              <p:nvPr/>
            </p:nvSpPr>
            <p:spPr bwMode="auto">
              <a:xfrm>
                <a:off x="5716588" y="5164138"/>
                <a:ext cx="30163" cy="57150"/>
              </a:xfrm>
              <a:custGeom>
                <a:avLst/>
                <a:gdLst>
                  <a:gd name="T0" fmla="*/ 34 w 34"/>
                  <a:gd name="T1" fmla="*/ 34 h 67"/>
                  <a:gd name="T2" fmla="*/ 17 w 34"/>
                  <a:gd name="T3" fmla="*/ 67 h 67"/>
                  <a:gd name="T4" fmla="*/ 0 w 34"/>
                  <a:gd name="T5" fmla="*/ 34 h 67"/>
                  <a:gd name="T6" fmla="*/ 17 w 34"/>
                  <a:gd name="T7" fmla="*/ 0 h 67"/>
                  <a:gd name="T8" fmla="*/ 34 w 34"/>
                  <a:gd name="T9" fmla="*/ 34 h 67"/>
                </a:gdLst>
                <a:ahLst/>
                <a:cxnLst>
                  <a:cxn ang="0">
                    <a:pos x="T0" y="T1"/>
                  </a:cxn>
                  <a:cxn ang="0">
                    <a:pos x="T2" y="T3"/>
                  </a:cxn>
                  <a:cxn ang="0">
                    <a:pos x="T4" y="T5"/>
                  </a:cxn>
                  <a:cxn ang="0">
                    <a:pos x="T6" y="T7"/>
                  </a:cxn>
                  <a:cxn ang="0">
                    <a:pos x="T8" y="T9"/>
                  </a:cxn>
                </a:cxnLst>
                <a:rect l="0" t="0" r="r" b="b"/>
                <a:pathLst>
                  <a:path w="34" h="67">
                    <a:moveTo>
                      <a:pt x="34" y="34"/>
                    </a:moveTo>
                    <a:cubicBezTo>
                      <a:pt x="34" y="52"/>
                      <a:pt x="26" y="67"/>
                      <a:pt x="17" y="67"/>
                    </a:cubicBezTo>
                    <a:cubicBezTo>
                      <a:pt x="7" y="67"/>
                      <a:pt x="0" y="52"/>
                      <a:pt x="0" y="34"/>
                    </a:cubicBezTo>
                    <a:cubicBezTo>
                      <a:pt x="0" y="15"/>
                      <a:pt x="8" y="0"/>
                      <a:pt x="17" y="0"/>
                    </a:cubicBezTo>
                    <a:cubicBezTo>
                      <a:pt x="26" y="0"/>
                      <a:pt x="34" y="15"/>
                      <a:pt x="34"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9" name="Oval 42"/>
              <p:cNvSpPr>
                <a:spLocks noChangeArrowheads="1"/>
              </p:cNvSpPr>
              <p:nvPr/>
            </p:nvSpPr>
            <p:spPr bwMode="auto">
              <a:xfrm>
                <a:off x="5761038" y="5164138"/>
                <a:ext cx="30163" cy="58738"/>
              </a:xfrm>
              <a:prstGeom prst="ellipse">
                <a:avLst/>
              </a:pr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5" name="组合 14"/>
          <p:cNvGrpSpPr/>
          <p:nvPr/>
        </p:nvGrpSpPr>
        <p:grpSpPr>
          <a:xfrm>
            <a:off x="-67968" y="-7534"/>
            <a:ext cx="12322649" cy="1105781"/>
            <a:chOff x="-98139" y="-159980"/>
            <a:chExt cx="12324253" cy="1105524"/>
          </a:xfrm>
        </p:grpSpPr>
        <p:grpSp>
          <p:nvGrpSpPr>
            <p:cNvPr id="10" name="组合 9"/>
            <p:cNvGrpSpPr/>
            <p:nvPr/>
          </p:nvGrpSpPr>
          <p:grpSpPr>
            <a:xfrm>
              <a:off x="-98139" y="-159980"/>
              <a:ext cx="12324253" cy="1061884"/>
              <a:chOff x="-98139" y="-159980"/>
              <a:chExt cx="12324253" cy="1061884"/>
            </a:xfrm>
          </p:grpSpPr>
          <p:sp>
            <p:nvSpPr>
              <p:cNvPr id="2" name="任意多边形 1"/>
              <p:cNvSpPr/>
              <p:nvPr/>
            </p:nvSpPr>
            <p:spPr>
              <a:xfrm>
                <a:off x="-98139" y="-159980"/>
                <a:ext cx="12256275" cy="106188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endParaRPr>
              </a:p>
            </p:txBody>
          </p:sp>
          <p:cxnSp>
            <p:nvCxnSpPr>
              <p:cNvPr id="4" name="直接连接符 3"/>
              <p:cNvCxnSpPr/>
              <p:nvPr/>
            </p:nvCxnSpPr>
            <p:spPr>
              <a:xfrm>
                <a:off x="-30162" y="120650"/>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696863" y="-34925"/>
                <a:ext cx="476644" cy="300396"/>
              </a:xfrm>
              <a:prstGeom prst="rect">
                <a:avLst/>
              </a:prstGeom>
              <a:solidFill>
                <a:srgbClr val="9DB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pic>
          <p:nvPicPr>
            <p:cNvPr id="11" name="图片 10"/>
            <p:cNvPicPr>
              <a:picLocks noChangeAspect="1"/>
            </p:cNvPicPr>
            <p:nvPr/>
          </p:nvPicPr>
          <p:blipFill>
            <a:blip r:embed="rId8"/>
            <a:stretch>
              <a:fillRect/>
            </a:stretch>
          </p:blipFill>
          <p:spPr>
            <a:xfrm>
              <a:off x="765707" y="666977"/>
              <a:ext cx="3813796" cy="278567"/>
            </a:xfrm>
            <a:prstGeom prst="rect">
              <a:avLst/>
            </a:prstGeom>
          </p:spPr>
        </p:pic>
      </p:grpSp>
    </p:spTree>
    <p:extLst>
      <p:ext uri="{BB962C8B-B14F-4D97-AF65-F5344CB8AC3E}">
        <p14:creationId xmlns:p14="http://schemas.microsoft.com/office/powerpoint/2010/main" val="398809050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14" presetClass="entr" presetSubtype="10"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750"/>
                                        <p:tgtEl>
                                          <p:spTgt spid="7"/>
                                        </p:tgtEl>
                                      </p:cBhvr>
                                    </p:animEffect>
                                  </p:childTnLst>
                                </p:cTn>
                              </p:par>
                              <p:par>
                                <p:cTn id="12" presetID="14" presetClass="entr" presetSubtype="10" fill="hold" nodeType="withEffect">
                                  <p:stCondLst>
                                    <p:cond delay="500"/>
                                  </p:stCondLst>
                                  <p:childTnLst>
                                    <p:set>
                                      <p:cBhvr>
                                        <p:cTn id="13" dur="1" fill="hold">
                                          <p:stCondLst>
                                            <p:cond delay="0"/>
                                          </p:stCondLst>
                                        </p:cTn>
                                        <p:tgtEl>
                                          <p:spTgt spid="55"/>
                                        </p:tgtEl>
                                        <p:attrNameLst>
                                          <p:attrName>style.visibility</p:attrName>
                                        </p:attrNameLst>
                                      </p:cBhvr>
                                      <p:to>
                                        <p:strVal val="visible"/>
                                      </p:to>
                                    </p:set>
                                    <p:animEffect transition="in" filter="randombar(horizontal)">
                                      <p:cBhvr>
                                        <p:cTn id="14" dur="750"/>
                                        <p:tgtEl>
                                          <p:spTgt spid="55"/>
                                        </p:tgtEl>
                                      </p:cBhvr>
                                    </p:animEffect>
                                  </p:childTnLst>
                                </p:cTn>
                              </p:par>
                              <p:par>
                                <p:cTn id="15" presetID="53" presetClass="entr" presetSubtype="16" fill="hold" grpId="0" nodeType="withEffect">
                                  <p:stCondLst>
                                    <p:cond delay="500"/>
                                  </p:stCondLst>
                                  <p:iterate type="lt">
                                    <p:tmPct val="19000"/>
                                  </p:iterate>
                                  <p:childTnLst>
                                    <p:set>
                                      <p:cBhvr>
                                        <p:cTn id="16" dur="1" fill="hold">
                                          <p:stCondLst>
                                            <p:cond delay="0"/>
                                          </p:stCondLst>
                                        </p:cTn>
                                        <p:tgtEl>
                                          <p:spTgt spid="90"/>
                                        </p:tgtEl>
                                        <p:attrNameLst>
                                          <p:attrName>style.visibility</p:attrName>
                                        </p:attrNameLst>
                                      </p:cBhvr>
                                      <p:to>
                                        <p:strVal val="visible"/>
                                      </p:to>
                                    </p:set>
                                    <p:anim calcmode="lin" valueType="num">
                                      <p:cBhvr>
                                        <p:cTn id="17" dur="500" fill="hold"/>
                                        <p:tgtEl>
                                          <p:spTgt spid="90"/>
                                        </p:tgtEl>
                                        <p:attrNameLst>
                                          <p:attrName>ppt_w</p:attrName>
                                        </p:attrNameLst>
                                      </p:cBhvr>
                                      <p:tavLst>
                                        <p:tav tm="0">
                                          <p:val>
                                            <p:fltVal val="0"/>
                                          </p:val>
                                        </p:tav>
                                        <p:tav tm="100000">
                                          <p:val>
                                            <p:strVal val="#ppt_w"/>
                                          </p:val>
                                        </p:tav>
                                      </p:tavLst>
                                    </p:anim>
                                    <p:anim calcmode="lin" valueType="num">
                                      <p:cBhvr>
                                        <p:cTn id="18" dur="500" fill="hold"/>
                                        <p:tgtEl>
                                          <p:spTgt spid="90"/>
                                        </p:tgtEl>
                                        <p:attrNameLst>
                                          <p:attrName>ppt_h</p:attrName>
                                        </p:attrNameLst>
                                      </p:cBhvr>
                                      <p:tavLst>
                                        <p:tav tm="0">
                                          <p:val>
                                            <p:fltVal val="0"/>
                                          </p:val>
                                        </p:tav>
                                        <p:tav tm="100000">
                                          <p:val>
                                            <p:strVal val="#ppt_h"/>
                                          </p:val>
                                        </p:tav>
                                      </p:tavLst>
                                    </p:anim>
                                    <p:animEffect transition="in" filter="fade">
                                      <p:cBhvr>
                                        <p:cTn id="1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auto">
          <a:xfrm>
            <a:off x="8118549" y="0"/>
            <a:ext cx="3233242" cy="584775"/>
          </a:xfrm>
          <a:prstGeom prst="rect">
            <a:avLst/>
          </a:prstGeom>
          <a:noFill/>
        </p:spPr>
        <p:txBody>
          <a:bodyPr wrap="square">
            <a:spAutoFit/>
          </a:bodyPr>
          <a:lstStyle/>
          <a:p>
            <a:pPr defTabSz="914400">
              <a:defRPr/>
            </a:pPr>
            <a:r>
              <a:rPr lang="zh-CN" altLang="en-US" sz="3200" b="1" spc="600" dirty="0">
                <a:solidFill>
                  <a:prstClr val="black"/>
                </a:solidFill>
                <a:latin typeface="微软雅黑" panose="020B0503020204020204" pitchFamily="34" charset="-122"/>
                <a:ea typeface="微软雅黑" panose="020B0503020204020204" pitchFamily="34" charset="-122"/>
              </a:rPr>
              <a:t>系统实现</a:t>
            </a:r>
          </a:p>
        </p:txBody>
      </p:sp>
      <p:sp>
        <p:nvSpPr>
          <p:cNvPr id="2" name="文本框 1">
            <a:extLst>
              <a:ext uri="{FF2B5EF4-FFF2-40B4-BE49-F238E27FC236}">
                <a16:creationId xmlns:a16="http://schemas.microsoft.com/office/drawing/2014/main" id="{6F21DEEA-2DF8-9170-0063-F27F7C021A4E}"/>
              </a:ext>
            </a:extLst>
          </p:cNvPr>
          <p:cNvSpPr txBox="1"/>
          <p:nvPr/>
        </p:nvSpPr>
        <p:spPr>
          <a:xfrm>
            <a:off x="1486694" y="1444635"/>
            <a:ext cx="10081120" cy="3970318"/>
          </a:xfrm>
          <a:prstGeom prst="rect">
            <a:avLst/>
          </a:prstGeom>
          <a:noFill/>
        </p:spPr>
        <p:txBody>
          <a:bodyPr wrap="square" rtlCol="0">
            <a:spAutoFit/>
          </a:bodyPr>
          <a:lstStyle/>
          <a:p>
            <a:r>
              <a:rPr lang="zh-CN" altLang="en-US" sz="2800" b="1" dirty="0"/>
              <a:t>（</a:t>
            </a:r>
            <a:r>
              <a:rPr lang="en-US" altLang="zh-CN" sz="2800" b="1" dirty="0"/>
              <a:t>1</a:t>
            </a:r>
            <a:r>
              <a:rPr lang="zh-CN" altLang="en-US" sz="2800" b="1" dirty="0"/>
              <a:t>）通过</a:t>
            </a:r>
            <a:r>
              <a:rPr lang="en-US" altLang="zh-CN" sz="2800" b="1" dirty="0"/>
              <a:t>GUI</a:t>
            </a:r>
            <a:r>
              <a:rPr lang="zh-CN" altLang="en-US" sz="2800" b="1" dirty="0"/>
              <a:t>实现产销存系统的界面。</a:t>
            </a:r>
            <a:endParaRPr lang="en-US" altLang="zh-CN" sz="2800" b="1" dirty="0"/>
          </a:p>
          <a:p>
            <a:endParaRPr lang="en-US" altLang="zh-CN" sz="2800" b="1" dirty="0"/>
          </a:p>
          <a:p>
            <a:r>
              <a:rPr lang="zh-CN" altLang="en-US" sz="2800" b="1" dirty="0"/>
              <a:t>（</a:t>
            </a:r>
            <a:r>
              <a:rPr lang="en-US" altLang="zh-CN" sz="2800" b="1" dirty="0"/>
              <a:t>2</a:t>
            </a:r>
            <a:r>
              <a:rPr lang="zh-CN" altLang="en-US" sz="2800" b="1" dirty="0"/>
              <a:t>）创建数据库为系统提供必要的信息。</a:t>
            </a:r>
            <a:endParaRPr lang="en-US" altLang="zh-CN" sz="2800" b="1" dirty="0"/>
          </a:p>
          <a:p>
            <a:endParaRPr lang="en-US" altLang="zh-CN" sz="2800" b="1" dirty="0"/>
          </a:p>
          <a:p>
            <a:r>
              <a:rPr lang="zh-CN" altLang="en-US" sz="2800" b="1" dirty="0"/>
              <a:t>（</a:t>
            </a:r>
            <a:r>
              <a:rPr lang="en-US" altLang="zh-CN" sz="2800" b="1" dirty="0"/>
              <a:t>2</a:t>
            </a:r>
            <a:r>
              <a:rPr lang="zh-CN" altLang="en-US" sz="2800" b="1" dirty="0"/>
              <a:t>）通过点击界面按钮实现事件监听。</a:t>
            </a:r>
            <a:endParaRPr lang="en-US" altLang="zh-CN" sz="2800" b="1" dirty="0"/>
          </a:p>
          <a:p>
            <a:endParaRPr lang="en-US" altLang="zh-CN" sz="2800" b="1" dirty="0"/>
          </a:p>
          <a:p>
            <a:r>
              <a:rPr lang="zh-CN" altLang="en-US" sz="2800" b="1" dirty="0"/>
              <a:t>（</a:t>
            </a:r>
            <a:r>
              <a:rPr lang="en-US" altLang="zh-CN" sz="2800" b="1" dirty="0"/>
              <a:t>3</a:t>
            </a:r>
            <a:r>
              <a:rPr lang="zh-CN" altLang="en-US" sz="2800" b="1" dirty="0"/>
              <a:t>）通过网路编程实现顾客与商家之间的交流。</a:t>
            </a:r>
            <a:endParaRPr lang="en-US" altLang="zh-CN" sz="2800" b="1" dirty="0"/>
          </a:p>
          <a:p>
            <a:endParaRPr lang="en-US" altLang="zh-CN" sz="2800" b="1" dirty="0"/>
          </a:p>
          <a:p>
            <a:r>
              <a:rPr lang="zh-CN" altLang="en-US" sz="2800" b="1" dirty="0"/>
              <a:t>（</a:t>
            </a:r>
            <a:r>
              <a:rPr lang="en-US" altLang="zh-CN" sz="2800" b="1" dirty="0"/>
              <a:t>4</a:t>
            </a:r>
            <a:r>
              <a:rPr lang="zh-CN" altLang="en-US" sz="2800" b="1" dirty="0"/>
              <a:t>）</a:t>
            </a:r>
            <a:r>
              <a:rPr lang="zh-CN" altLang="en-US" sz="2800" b="1" dirty="0">
                <a:solidFill>
                  <a:srgbClr val="0D1512"/>
                </a:solidFill>
                <a:latin typeface="+mn-ea"/>
              </a:rPr>
              <a:t>使用</a:t>
            </a:r>
            <a:r>
              <a:rPr lang="en-US" altLang="zh-CN" sz="2800" b="1" dirty="0">
                <a:solidFill>
                  <a:srgbClr val="0D1512"/>
                </a:solidFill>
                <a:latin typeface="+mn-ea"/>
              </a:rPr>
              <a:t>POI</a:t>
            </a:r>
            <a:r>
              <a:rPr lang="zh-CN" altLang="en-US" sz="2800" b="1" dirty="0">
                <a:solidFill>
                  <a:srgbClr val="0D1512"/>
                </a:solidFill>
                <a:latin typeface="+mn-ea"/>
              </a:rPr>
              <a:t>函式库对日志中的信息进行导出。</a:t>
            </a:r>
            <a:endParaRPr lang="en-US" altLang="zh-CN" sz="2800" b="1" dirty="0">
              <a:latin typeface="+mn-ea"/>
            </a:endParaRPr>
          </a:p>
        </p:txBody>
      </p:sp>
    </p:spTree>
    <p:extLst>
      <p:ext uri="{BB962C8B-B14F-4D97-AF65-F5344CB8AC3E}">
        <p14:creationId xmlns:p14="http://schemas.microsoft.com/office/powerpoint/2010/main" val="2795858148"/>
      </p:ext>
    </p:extLst>
  </p:cSld>
  <p:clrMapOvr>
    <a:masterClrMapping/>
  </p:clrMapOvr>
  <p:transition spd="slow" advClick="0"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2598" y="1413570"/>
            <a:ext cx="5703261" cy="3803549"/>
            <a:chOff x="401948" y="874191"/>
            <a:chExt cx="4278002" cy="285200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48" y="874191"/>
              <a:ext cx="4278002" cy="2852001"/>
            </a:xfrm>
            <a:prstGeom prst="rect">
              <a:avLst/>
            </a:prstGeom>
          </p:spPr>
        </p:pic>
        <p:sp>
          <p:nvSpPr>
            <p:cNvPr id="22" name="Freeform 5"/>
            <p:cNvSpPr>
              <a:spLocks/>
            </p:cNvSpPr>
            <p:nvPr/>
          </p:nvSpPr>
          <p:spPr bwMode="auto">
            <a:xfrm>
              <a:off x="2464811" y="1879571"/>
              <a:ext cx="264102" cy="220872"/>
            </a:xfrm>
            <a:custGeom>
              <a:avLst/>
              <a:gdLst>
                <a:gd name="T0" fmla="*/ 130 w 133"/>
                <a:gd name="T1" fmla="*/ 46 h 111"/>
                <a:gd name="T2" fmla="*/ 111 w 133"/>
                <a:gd name="T3" fmla="*/ 31 h 111"/>
                <a:gd name="T4" fmla="*/ 111 w 133"/>
                <a:gd name="T5" fmla="*/ 3 h 111"/>
                <a:gd name="T6" fmla="*/ 87 w 133"/>
                <a:gd name="T7" fmla="*/ 3 h 111"/>
                <a:gd name="T8" fmla="*/ 87 w 133"/>
                <a:gd name="T9" fmla="*/ 14 h 111"/>
                <a:gd name="T10" fmla="*/ 70 w 133"/>
                <a:gd name="T11" fmla="*/ 1 h 111"/>
                <a:gd name="T12" fmla="*/ 67 w 133"/>
                <a:gd name="T13" fmla="*/ 0 h 111"/>
                <a:gd name="T14" fmla="*/ 63 w 133"/>
                <a:gd name="T15" fmla="*/ 1 h 111"/>
                <a:gd name="T16" fmla="*/ 3 w 133"/>
                <a:gd name="T17" fmla="*/ 46 h 111"/>
                <a:gd name="T18" fmla="*/ 1 w 133"/>
                <a:gd name="T19" fmla="*/ 53 h 111"/>
                <a:gd name="T20" fmla="*/ 7 w 133"/>
                <a:gd name="T21" fmla="*/ 57 h 111"/>
                <a:gd name="T22" fmla="*/ 16 w 133"/>
                <a:gd name="T23" fmla="*/ 57 h 111"/>
                <a:gd name="T24" fmla="*/ 16 w 133"/>
                <a:gd name="T25" fmla="*/ 111 h 111"/>
                <a:gd name="T26" fmla="*/ 52 w 133"/>
                <a:gd name="T27" fmla="*/ 111 h 111"/>
                <a:gd name="T28" fmla="*/ 52 w 133"/>
                <a:gd name="T29" fmla="*/ 67 h 111"/>
                <a:gd name="T30" fmla="*/ 81 w 133"/>
                <a:gd name="T31" fmla="*/ 67 h 111"/>
                <a:gd name="T32" fmla="*/ 81 w 133"/>
                <a:gd name="T33" fmla="*/ 111 h 111"/>
                <a:gd name="T34" fmla="*/ 118 w 133"/>
                <a:gd name="T35" fmla="*/ 111 h 111"/>
                <a:gd name="T36" fmla="*/ 118 w 133"/>
                <a:gd name="T37" fmla="*/ 57 h 111"/>
                <a:gd name="T38" fmla="*/ 127 w 133"/>
                <a:gd name="T39" fmla="*/ 57 h 111"/>
                <a:gd name="T40" fmla="*/ 132 w 133"/>
                <a:gd name="T41" fmla="*/ 53 h 111"/>
                <a:gd name="T42" fmla="*/ 130 w 133"/>
                <a:gd name="T43"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11">
                  <a:moveTo>
                    <a:pt x="130" y="46"/>
                  </a:moveTo>
                  <a:cubicBezTo>
                    <a:pt x="111" y="31"/>
                    <a:pt x="111" y="31"/>
                    <a:pt x="111" y="31"/>
                  </a:cubicBezTo>
                  <a:cubicBezTo>
                    <a:pt x="111" y="3"/>
                    <a:pt x="111" y="3"/>
                    <a:pt x="111" y="3"/>
                  </a:cubicBezTo>
                  <a:cubicBezTo>
                    <a:pt x="87" y="3"/>
                    <a:pt x="87" y="3"/>
                    <a:pt x="87" y="3"/>
                  </a:cubicBezTo>
                  <a:cubicBezTo>
                    <a:pt x="87" y="14"/>
                    <a:pt x="87" y="14"/>
                    <a:pt x="87" y="14"/>
                  </a:cubicBezTo>
                  <a:cubicBezTo>
                    <a:pt x="70" y="1"/>
                    <a:pt x="70" y="1"/>
                    <a:pt x="70" y="1"/>
                  </a:cubicBezTo>
                  <a:cubicBezTo>
                    <a:pt x="69" y="1"/>
                    <a:pt x="68" y="0"/>
                    <a:pt x="67" y="0"/>
                  </a:cubicBezTo>
                  <a:cubicBezTo>
                    <a:pt x="65" y="0"/>
                    <a:pt x="64" y="1"/>
                    <a:pt x="63" y="1"/>
                  </a:cubicBezTo>
                  <a:cubicBezTo>
                    <a:pt x="3" y="46"/>
                    <a:pt x="3" y="46"/>
                    <a:pt x="3" y="46"/>
                  </a:cubicBezTo>
                  <a:cubicBezTo>
                    <a:pt x="1" y="48"/>
                    <a:pt x="0" y="50"/>
                    <a:pt x="1" y="53"/>
                  </a:cubicBezTo>
                  <a:cubicBezTo>
                    <a:pt x="2" y="55"/>
                    <a:pt x="4" y="57"/>
                    <a:pt x="7" y="57"/>
                  </a:cubicBezTo>
                  <a:cubicBezTo>
                    <a:pt x="16" y="57"/>
                    <a:pt x="16" y="57"/>
                    <a:pt x="16" y="57"/>
                  </a:cubicBezTo>
                  <a:cubicBezTo>
                    <a:pt x="16" y="111"/>
                    <a:pt x="16" y="111"/>
                    <a:pt x="16" y="111"/>
                  </a:cubicBezTo>
                  <a:cubicBezTo>
                    <a:pt x="52" y="111"/>
                    <a:pt x="52" y="111"/>
                    <a:pt x="52" y="111"/>
                  </a:cubicBezTo>
                  <a:cubicBezTo>
                    <a:pt x="52" y="67"/>
                    <a:pt x="52" y="67"/>
                    <a:pt x="52" y="67"/>
                  </a:cubicBezTo>
                  <a:cubicBezTo>
                    <a:pt x="81" y="67"/>
                    <a:pt x="81" y="67"/>
                    <a:pt x="81" y="67"/>
                  </a:cubicBezTo>
                  <a:cubicBezTo>
                    <a:pt x="81" y="111"/>
                    <a:pt x="81" y="111"/>
                    <a:pt x="81" y="111"/>
                  </a:cubicBezTo>
                  <a:cubicBezTo>
                    <a:pt x="118" y="111"/>
                    <a:pt x="118" y="111"/>
                    <a:pt x="118" y="111"/>
                  </a:cubicBezTo>
                  <a:cubicBezTo>
                    <a:pt x="118" y="57"/>
                    <a:pt x="118" y="57"/>
                    <a:pt x="118" y="57"/>
                  </a:cubicBezTo>
                  <a:cubicBezTo>
                    <a:pt x="127" y="57"/>
                    <a:pt x="127" y="57"/>
                    <a:pt x="127" y="57"/>
                  </a:cubicBezTo>
                  <a:cubicBezTo>
                    <a:pt x="129" y="57"/>
                    <a:pt x="131" y="55"/>
                    <a:pt x="132" y="53"/>
                  </a:cubicBezTo>
                  <a:cubicBezTo>
                    <a:pt x="133" y="50"/>
                    <a:pt x="132" y="48"/>
                    <a:pt x="130" y="46"/>
                  </a:cubicBezTo>
                  <a:close/>
                </a:path>
              </a:pathLst>
            </a:custGeom>
            <a:solidFill>
              <a:srgbClr val="4C342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grpSp>
      <p:sp>
        <p:nvSpPr>
          <p:cNvPr id="46" name="Text Box 11"/>
          <p:cNvSpPr txBox="1">
            <a:spLocks noChangeArrowheads="1"/>
          </p:cNvSpPr>
          <p:nvPr/>
        </p:nvSpPr>
        <p:spPr bwMode="auto">
          <a:xfrm>
            <a:off x="6743278" y="1677940"/>
            <a:ext cx="5030470" cy="327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25000"/>
              </a:lnSpc>
              <a:buClr>
                <a:srgbClr val="0070C0"/>
              </a:buClr>
              <a:defRPr/>
            </a:pPr>
            <a:r>
              <a:rPr lang="en-US" altLang="zh-CN" sz="2800" dirty="0">
                <a:solidFill>
                  <a:srgbClr val="0D1512"/>
                </a:solidFill>
                <a:latin typeface="微软雅黑" panose="020B0503020204020204" pitchFamily="34" charset="-122"/>
                <a:ea typeface="微软雅黑" panose="020B0503020204020204" pitchFamily="34" charset="-122"/>
              </a:rPr>
              <a:t>1.</a:t>
            </a:r>
            <a:r>
              <a:rPr lang="zh-CN" altLang="en-US" sz="2800" dirty="0">
                <a:solidFill>
                  <a:srgbClr val="0D1512"/>
                </a:solidFill>
                <a:latin typeface="微软雅黑" panose="020B0503020204020204" pitchFamily="34" charset="-122"/>
                <a:ea typeface="微软雅黑" panose="020B0503020204020204" pitchFamily="34" charset="-122"/>
              </a:rPr>
              <a:t>用户密码使用</a:t>
            </a:r>
            <a:r>
              <a:rPr lang="en-US" altLang="zh-CN" sz="2800" dirty="0">
                <a:solidFill>
                  <a:srgbClr val="0D1512"/>
                </a:solidFill>
                <a:latin typeface="微软雅黑" panose="020B0503020204020204" pitchFamily="34" charset="-122"/>
                <a:ea typeface="微软雅黑" panose="020B0503020204020204" pitchFamily="34" charset="-122"/>
              </a:rPr>
              <a:t>MD5</a:t>
            </a:r>
            <a:r>
              <a:rPr lang="zh-CN" altLang="en-US" sz="2800" dirty="0">
                <a:solidFill>
                  <a:srgbClr val="0D1512"/>
                </a:solidFill>
                <a:latin typeface="微软雅黑" panose="020B0503020204020204" pitchFamily="34" charset="-122"/>
                <a:ea typeface="微软雅黑" panose="020B0503020204020204" pitchFamily="34" charset="-122"/>
              </a:rPr>
              <a:t>加密，提高安全性。</a:t>
            </a:r>
            <a:endParaRPr lang="en-US" altLang="zh-CN" sz="2800" dirty="0">
              <a:solidFill>
                <a:srgbClr val="0D1512"/>
              </a:solidFill>
              <a:latin typeface="微软雅黑" panose="020B0503020204020204" pitchFamily="34" charset="-122"/>
              <a:ea typeface="微软雅黑" panose="020B0503020204020204" pitchFamily="34" charset="-122"/>
            </a:endParaRPr>
          </a:p>
          <a:p>
            <a:pPr defTabSz="914400">
              <a:lnSpc>
                <a:spcPct val="125000"/>
              </a:lnSpc>
              <a:buClr>
                <a:srgbClr val="0070C0"/>
              </a:buClr>
              <a:defRPr/>
            </a:pPr>
            <a:r>
              <a:rPr lang="en-US" altLang="zh-CN" sz="2800" dirty="0">
                <a:solidFill>
                  <a:srgbClr val="0D1512"/>
                </a:solidFill>
                <a:latin typeface="微软雅黑" panose="020B0503020204020204" pitchFamily="34" charset="-122"/>
                <a:ea typeface="微软雅黑" panose="020B0503020204020204" pitchFamily="34" charset="-122"/>
              </a:rPr>
              <a:t>2.</a:t>
            </a:r>
            <a:r>
              <a:rPr lang="zh-CN" altLang="en-US" sz="2800" dirty="0">
                <a:solidFill>
                  <a:srgbClr val="0D1512"/>
                </a:solidFill>
                <a:latin typeface="微软雅黑" panose="020B0503020204020204" pitchFamily="34" charset="-122"/>
                <a:ea typeface="微软雅黑" panose="020B0503020204020204" pitchFamily="34" charset="-122"/>
              </a:rPr>
              <a:t>具备日记并使用</a:t>
            </a:r>
            <a:r>
              <a:rPr lang="en-US" altLang="zh-CN" sz="2800" dirty="0">
                <a:solidFill>
                  <a:srgbClr val="0D1512"/>
                </a:solidFill>
                <a:latin typeface="微软雅黑" panose="020B0503020204020204" pitchFamily="34" charset="-122"/>
                <a:ea typeface="微软雅黑" panose="020B0503020204020204" pitchFamily="34" charset="-122"/>
              </a:rPr>
              <a:t>POI</a:t>
            </a:r>
            <a:r>
              <a:rPr lang="zh-CN" altLang="en-US" sz="2800" dirty="0">
                <a:solidFill>
                  <a:srgbClr val="0D1512"/>
                </a:solidFill>
                <a:latin typeface="微软雅黑" panose="020B0503020204020204" pitchFamily="34" charset="-122"/>
                <a:ea typeface="微软雅黑" panose="020B0503020204020204" pitchFamily="34" charset="-122"/>
              </a:rPr>
              <a:t>函式库对日志中的信息进行导出。</a:t>
            </a:r>
            <a:endParaRPr lang="en-US" altLang="zh-CN" sz="2800" dirty="0">
              <a:solidFill>
                <a:srgbClr val="0D1512"/>
              </a:solidFill>
              <a:latin typeface="微软雅黑" panose="020B0503020204020204" pitchFamily="34" charset="-122"/>
              <a:ea typeface="微软雅黑" panose="020B0503020204020204" pitchFamily="34" charset="-122"/>
            </a:endParaRPr>
          </a:p>
          <a:p>
            <a:pPr defTabSz="914400">
              <a:lnSpc>
                <a:spcPct val="125000"/>
              </a:lnSpc>
              <a:buClr>
                <a:srgbClr val="0070C0"/>
              </a:buClr>
              <a:defRPr/>
            </a:pPr>
            <a:r>
              <a:rPr lang="en-US" altLang="zh-CN" sz="2800" dirty="0">
                <a:solidFill>
                  <a:srgbClr val="0D1512"/>
                </a:solidFill>
                <a:latin typeface="微软雅黑" panose="020B0503020204020204" pitchFamily="34" charset="-122"/>
                <a:ea typeface="微软雅黑" panose="020B0503020204020204" pitchFamily="34" charset="-122"/>
              </a:rPr>
              <a:t>3.</a:t>
            </a:r>
            <a:r>
              <a:rPr lang="zh-CN" altLang="en-US" sz="2800" dirty="0">
                <a:solidFill>
                  <a:srgbClr val="0D1512"/>
                </a:solidFill>
                <a:latin typeface="微软雅黑" panose="020B0503020204020204" pitchFamily="34" charset="-122"/>
                <a:ea typeface="微软雅黑" panose="020B0503020204020204" pitchFamily="34" charset="-122"/>
              </a:rPr>
              <a:t>网络编程建立顾客与商家之间的联系。</a:t>
            </a:r>
          </a:p>
        </p:txBody>
      </p:sp>
      <p:sp>
        <p:nvSpPr>
          <p:cNvPr id="25" name="TextBox 9"/>
          <p:cNvSpPr txBox="1"/>
          <p:nvPr/>
        </p:nvSpPr>
        <p:spPr bwMode="auto">
          <a:xfrm>
            <a:off x="6887294" y="0"/>
            <a:ext cx="3233242" cy="584775"/>
          </a:xfrm>
          <a:prstGeom prst="rect">
            <a:avLst/>
          </a:prstGeom>
          <a:noFill/>
        </p:spPr>
        <p:txBody>
          <a:bodyPr wrap="square">
            <a:spAutoFit/>
          </a:bodyPr>
          <a:lstStyle/>
          <a:p>
            <a:pPr defTabSz="914400">
              <a:defRPr/>
            </a:pPr>
            <a:r>
              <a:rPr lang="zh-CN" altLang="en-US" sz="3200" b="1" spc="600" dirty="0">
                <a:solidFill>
                  <a:prstClr val="black"/>
                </a:solidFill>
                <a:latin typeface="微软雅黑" panose="020B0503020204020204" pitchFamily="34" charset="-122"/>
                <a:ea typeface="微软雅黑" panose="020B0503020204020204" pitchFamily="34" charset="-122"/>
              </a:rPr>
              <a:t>        创新性</a:t>
            </a:r>
          </a:p>
        </p:txBody>
      </p:sp>
    </p:spTree>
    <p:extLst>
      <p:ext uri="{BB962C8B-B14F-4D97-AF65-F5344CB8AC3E}">
        <p14:creationId xmlns:p14="http://schemas.microsoft.com/office/powerpoint/2010/main" val="31462343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auto">
          <a:xfrm>
            <a:off x="8327454" y="4796"/>
            <a:ext cx="3233242" cy="584775"/>
          </a:xfrm>
          <a:prstGeom prst="rect">
            <a:avLst/>
          </a:prstGeom>
          <a:noFill/>
        </p:spPr>
        <p:txBody>
          <a:bodyPr wrap="square">
            <a:spAutoFit/>
          </a:bodyPr>
          <a:lstStyle/>
          <a:p>
            <a:pPr defTabSz="914400">
              <a:defRPr/>
            </a:pPr>
            <a:r>
              <a:rPr lang="zh-CN" altLang="en-US" sz="3200" b="1" spc="600" dirty="0">
                <a:solidFill>
                  <a:prstClr val="black"/>
                </a:solidFill>
                <a:latin typeface="微软雅黑" panose="020B0503020204020204" pitchFamily="34" charset="-122"/>
                <a:ea typeface="微软雅黑" panose="020B0503020204020204" pitchFamily="34" charset="-122"/>
              </a:rPr>
              <a:t>总结展望</a:t>
            </a:r>
          </a:p>
        </p:txBody>
      </p:sp>
      <p:sp>
        <p:nvSpPr>
          <p:cNvPr id="2" name="文本框 1">
            <a:extLst>
              <a:ext uri="{FF2B5EF4-FFF2-40B4-BE49-F238E27FC236}">
                <a16:creationId xmlns:a16="http://schemas.microsoft.com/office/drawing/2014/main" id="{E7374FB4-895A-FC2D-D07D-850B232D9B67}"/>
              </a:ext>
            </a:extLst>
          </p:cNvPr>
          <p:cNvSpPr txBox="1"/>
          <p:nvPr/>
        </p:nvSpPr>
        <p:spPr>
          <a:xfrm>
            <a:off x="910630" y="981522"/>
            <a:ext cx="10369153" cy="3539430"/>
          </a:xfrm>
          <a:prstGeom prst="rect">
            <a:avLst/>
          </a:prstGeom>
          <a:noFill/>
        </p:spPr>
        <p:txBody>
          <a:bodyPr wrap="square" rtlCol="0">
            <a:spAutoFit/>
          </a:bodyPr>
          <a:lstStyle/>
          <a:p>
            <a:endParaRPr lang="en-US" altLang="zh-CN" sz="3200" dirty="0">
              <a:latin typeface="宋体" panose="02010600030101010101" pitchFamily="2" charset="-122"/>
              <a:ea typeface="宋体" panose="02010600030101010101" pitchFamily="2" charset="-122"/>
            </a:endParaRPr>
          </a:p>
          <a:p>
            <a:r>
              <a:rPr lang="zh-CN" altLang="en-US" sz="3200" dirty="0"/>
              <a:t>        在本系统中比较清晰地划分系统的模块，并实现每个模块的主要的功能。但是系统所实现的功能不够完善，系统的页面效果做的比较简单需要在后续过程中进行美化。</a:t>
            </a:r>
          </a:p>
          <a:p>
            <a:r>
              <a:rPr lang="zh-CN" altLang="en-US" sz="3200" dirty="0">
                <a:latin typeface="宋体" panose="02010600030101010101" pitchFamily="2" charset="-122"/>
                <a:ea typeface="宋体" panose="02010600030101010101" pitchFamily="2" charset="-122"/>
              </a:rPr>
              <a:t>由于对技术不是特别熟悉和时间的仓促，因此代码质量不是很好，存在很多冗余的代码。然后在系统的功能需求上有些不足。这些问题都有待于以后的改进。</a:t>
            </a:r>
          </a:p>
        </p:txBody>
      </p:sp>
    </p:spTree>
    <p:extLst>
      <p:ext uri="{BB962C8B-B14F-4D97-AF65-F5344CB8AC3E}">
        <p14:creationId xmlns:p14="http://schemas.microsoft.com/office/powerpoint/2010/main" val="1723981600"/>
      </p:ext>
    </p:extLst>
  </p:cSld>
  <p:clrMapOvr>
    <a:masterClrMapping/>
  </p:clrMapOvr>
  <p:transition spd="slow" advClick="0"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MICROSO-BQCPAHA\Desktop\电脑.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733" b="3583"/>
          <a:stretch/>
        </p:blipFill>
        <p:spPr bwMode="auto">
          <a:xfrm>
            <a:off x="5663158" y="1183135"/>
            <a:ext cx="5745790" cy="4731843"/>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0DBD6A0-BD48-6178-AD9A-58EC50BC6306}"/>
              </a:ext>
            </a:extLst>
          </p:cNvPr>
          <p:cNvSpPr txBox="1"/>
          <p:nvPr/>
        </p:nvSpPr>
        <p:spPr>
          <a:xfrm>
            <a:off x="910630" y="669377"/>
            <a:ext cx="3112598" cy="646331"/>
          </a:xfrm>
          <a:prstGeom prst="rect">
            <a:avLst/>
          </a:prstGeom>
          <a:noFill/>
        </p:spPr>
        <p:txBody>
          <a:bodyPr wrap="square" rtlCol="0">
            <a:spAutoFit/>
          </a:bodyPr>
          <a:lstStyle/>
          <a:p>
            <a:r>
              <a:rPr lang="zh-CN" altLang="en-US" sz="3600" b="1" dirty="0">
                <a:latin typeface="方正正中黑简体" panose="02010600030101010101" charset="-122"/>
                <a:ea typeface="方正正中黑简体" panose="02010600030101010101" charset="-122"/>
              </a:rPr>
              <a:t>项目成员介绍</a:t>
            </a:r>
          </a:p>
        </p:txBody>
      </p:sp>
      <p:pic>
        <p:nvPicPr>
          <p:cNvPr id="13" name="图片 12">
            <a:extLst>
              <a:ext uri="{FF2B5EF4-FFF2-40B4-BE49-F238E27FC236}">
                <a16:creationId xmlns:a16="http://schemas.microsoft.com/office/drawing/2014/main" id="{E57B8FDF-E22D-8E87-6DE4-9A30BCEE2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214" y="1575245"/>
            <a:ext cx="5040560" cy="2862722"/>
          </a:xfrm>
          <a:prstGeom prst="rect">
            <a:avLst/>
          </a:prstGeom>
        </p:spPr>
      </p:pic>
      <p:sp>
        <p:nvSpPr>
          <p:cNvPr id="17" name="文本框 16">
            <a:extLst>
              <a:ext uri="{FF2B5EF4-FFF2-40B4-BE49-F238E27FC236}">
                <a16:creationId xmlns:a16="http://schemas.microsoft.com/office/drawing/2014/main" id="{31AB26FC-340C-BCEF-1675-02C2F1C88330}"/>
              </a:ext>
            </a:extLst>
          </p:cNvPr>
          <p:cNvSpPr txBox="1"/>
          <p:nvPr/>
        </p:nvSpPr>
        <p:spPr>
          <a:xfrm>
            <a:off x="986451" y="1507975"/>
            <a:ext cx="3456384" cy="1200329"/>
          </a:xfrm>
          <a:prstGeom prst="rect">
            <a:avLst/>
          </a:prstGeom>
          <a:noFill/>
        </p:spPr>
        <p:txBody>
          <a:bodyPr wrap="square" rtlCol="0">
            <a:spAutoFit/>
          </a:bodyPr>
          <a:lstStyle/>
          <a:p>
            <a:r>
              <a:rPr lang="zh-CN" altLang="en-US" sz="2400" b="1" dirty="0"/>
              <a:t>组长：温</a:t>
            </a:r>
            <a:r>
              <a:rPr lang="en-US" altLang="zh-CN" sz="2400" b="1" dirty="0"/>
              <a:t>**</a:t>
            </a:r>
            <a:endParaRPr lang="zh-CN" altLang="en-US" sz="2400" b="1" dirty="0"/>
          </a:p>
          <a:p>
            <a:r>
              <a:rPr lang="zh-CN" altLang="en-US" sz="2400" b="1" dirty="0"/>
              <a:t>组员：刘</a:t>
            </a:r>
            <a:r>
              <a:rPr lang="en-US" altLang="zh-CN" sz="2400" b="1" dirty="0"/>
              <a:t>**</a:t>
            </a:r>
            <a:r>
              <a:rPr lang="zh-CN" altLang="en-US" sz="2400" b="1" dirty="0"/>
              <a:t>、廖</a:t>
            </a:r>
            <a:r>
              <a:rPr lang="en-US" altLang="zh-CN" sz="2400" b="1" dirty="0"/>
              <a:t>**</a:t>
            </a:r>
            <a:r>
              <a:rPr lang="zh-CN" altLang="en-US" sz="2400" b="1" dirty="0"/>
              <a:t>、</a:t>
            </a:r>
            <a:endParaRPr lang="en-US" altLang="zh-CN" sz="2400" b="1" dirty="0"/>
          </a:p>
          <a:p>
            <a:r>
              <a:rPr lang="zh-CN" altLang="en-US" sz="2400" b="1" dirty="0"/>
              <a:t>罗</a:t>
            </a:r>
            <a:r>
              <a:rPr lang="en-US" altLang="zh-CN" sz="2400" b="1" dirty="0"/>
              <a:t>**</a:t>
            </a:r>
            <a:r>
              <a:rPr lang="zh-CN" altLang="en-US" sz="2400" b="1" dirty="0"/>
              <a:t>、吴</a:t>
            </a:r>
            <a:r>
              <a:rPr lang="en-US" altLang="zh-CN" sz="2400" b="1" dirty="0"/>
              <a:t>**</a:t>
            </a:r>
            <a:r>
              <a:rPr lang="zh-CN" altLang="en-US" sz="2400" b="1" dirty="0"/>
              <a:t>。</a:t>
            </a:r>
          </a:p>
        </p:txBody>
      </p:sp>
      <p:sp>
        <p:nvSpPr>
          <p:cNvPr id="2" name="文本框 1">
            <a:extLst>
              <a:ext uri="{FF2B5EF4-FFF2-40B4-BE49-F238E27FC236}">
                <a16:creationId xmlns:a16="http://schemas.microsoft.com/office/drawing/2014/main" id="{28AD8672-FF05-98CA-6F93-DF3EC24D0333}"/>
              </a:ext>
            </a:extLst>
          </p:cNvPr>
          <p:cNvSpPr txBox="1"/>
          <p:nvPr/>
        </p:nvSpPr>
        <p:spPr>
          <a:xfrm>
            <a:off x="7967414" y="32352"/>
            <a:ext cx="2736304"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团队分工</a:t>
            </a:r>
          </a:p>
        </p:txBody>
      </p:sp>
      <p:sp>
        <p:nvSpPr>
          <p:cNvPr id="7" name="文本框 6">
            <a:extLst>
              <a:ext uri="{FF2B5EF4-FFF2-40B4-BE49-F238E27FC236}">
                <a16:creationId xmlns:a16="http://schemas.microsoft.com/office/drawing/2014/main" id="{D8B75F13-EDA9-759B-909A-D280F1F6E1EF}"/>
              </a:ext>
            </a:extLst>
          </p:cNvPr>
          <p:cNvSpPr txBox="1"/>
          <p:nvPr/>
        </p:nvSpPr>
        <p:spPr>
          <a:xfrm>
            <a:off x="982639" y="2990295"/>
            <a:ext cx="2736304"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团队分工</a:t>
            </a:r>
          </a:p>
        </p:txBody>
      </p:sp>
      <p:sp>
        <p:nvSpPr>
          <p:cNvPr id="5" name="文本框 4">
            <a:extLst>
              <a:ext uri="{FF2B5EF4-FFF2-40B4-BE49-F238E27FC236}">
                <a16:creationId xmlns:a16="http://schemas.microsoft.com/office/drawing/2014/main" id="{7035F092-81F9-553C-AF7D-75D6BFB48CED}"/>
              </a:ext>
            </a:extLst>
          </p:cNvPr>
          <p:cNvSpPr txBox="1"/>
          <p:nvPr/>
        </p:nvSpPr>
        <p:spPr>
          <a:xfrm>
            <a:off x="982639" y="3841364"/>
            <a:ext cx="6984775" cy="2308324"/>
          </a:xfrm>
          <a:prstGeom prst="rect">
            <a:avLst/>
          </a:prstGeom>
          <a:noFill/>
        </p:spPr>
        <p:txBody>
          <a:bodyPr wrap="square" rtlCol="0">
            <a:spAutoFit/>
          </a:bodyPr>
          <a:lstStyle/>
          <a:p>
            <a:r>
              <a:rPr lang="zh-CN" altLang="en-US" sz="2400" b="1" dirty="0">
                <a:latin typeface="+mn-ea"/>
              </a:rPr>
              <a:t>温</a:t>
            </a:r>
            <a:r>
              <a:rPr lang="en-US" altLang="zh-CN" sz="2400" b="1" dirty="0">
                <a:latin typeface="+mn-ea"/>
              </a:rPr>
              <a:t>**</a:t>
            </a:r>
            <a:r>
              <a:rPr lang="zh-CN" altLang="en-US" sz="2400" b="1" dirty="0">
                <a:latin typeface="+mn-ea"/>
              </a:rPr>
              <a:t>负责日志模块</a:t>
            </a:r>
            <a:endParaRPr lang="en-US" altLang="zh-CN" sz="2400" b="1" dirty="0">
              <a:latin typeface="+mn-ea"/>
            </a:endParaRPr>
          </a:p>
          <a:p>
            <a:r>
              <a:rPr lang="zh-CN" altLang="en-US" sz="2400" b="1" dirty="0">
                <a:latin typeface="+mn-ea"/>
              </a:rPr>
              <a:t>刘</a:t>
            </a:r>
            <a:r>
              <a:rPr lang="en-US" altLang="zh-CN" sz="2400" b="1" dirty="0">
                <a:latin typeface="+mn-ea"/>
              </a:rPr>
              <a:t>**</a:t>
            </a:r>
            <a:r>
              <a:rPr lang="zh-CN" altLang="en-US" sz="2400" b="1" dirty="0">
                <a:latin typeface="+mn-ea"/>
              </a:rPr>
              <a:t>负责生产系统</a:t>
            </a:r>
            <a:endParaRPr lang="en-US" altLang="zh-CN" sz="2400" b="1" dirty="0">
              <a:latin typeface="+mn-ea"/>
            </a:endParaRPr>
          </a:p>
          <a:p>
            <a:r>
              <a:rPr lang="zh-CN" altLang="en-US" sz="2400" b="1" dirty="0">
                <a:latin typeface="+mn-ea"/>
              </a:rPr>
              <a:t>罗</a:t>
            </a:r>
            <a:r>
              <a:rPr lang="en-US" altLang="zh-CN" sz="2400" b="1" dirty="0">
                <a:latin typeface="+mn-ea"/>
              </a:rPr>
              <a:t>**</a:t>
            </a:r>
            <a:r>
              <a:rPr lang="zh-CN" altLang="en-US" sz="2400" b="1" dirty="0">
                <a:latin typeface="+mn-ea"/>
              </a:rPr>
              <a:t>负责登录注册界面</a:t>
            </a:r>
            <a:endParaRPr lang="en-US" altLang="zh-CN" sz="2400" b="1" dirty="0">
              <a:latin typeface="+mn-ea"/>
            </a:endParaRPr>
          </a:p>
          <a:p>
            <a:r>
              <a:rPr lang="zh-CN" altLang="en-US" sz="2400" b="1" dirty="0">
                <a:latin typeface="+mn-ea"/>
              </a:rPr>
              <a:t>廖</a:t>
            </a:r>
            <a:r>
              <a:rPr lang="en-US" altLang="zh-CN" sz="2400" b="1" dirty="0">
                <a:latin typeface="+mn-ea"/>
              </a:rPr>
              <a:t>**</a:t>
            </a:r>
            <a:r>
              <a:rPr lang="zh-CN" altLang="en-US" sz="2400" b="1" dirty="0">
                <a:latin typeface="+mn-ea"/>
              </a:rPr>
              <a:t>负责库存系统</a:t>
            </a:r>
            <a:endParaRPr lang="en-US" altLang="zh-CN" sz="2400" b="1" dirty="0">
              <a:latin typeface="+mn-ea"/>
            </a:endParaRPr>
          </a:p>
          <a:p>
            <a:r>
              <a:rPr lang="zh-CN" altLang="en-US" sz="2400" b="1" dirty="0">
                <a:latin typeface="+mn-ea"/>
              </a:rPr>
              <a:t>吴</a:t>
            </a:r>
            <a:r>
              <a:rPr lang="en-US" altLang="zh-CN" sz="2400" b="1" dirty="0">
                <a:latin typeface="+mn-ea"/>
              </a:rPr>
              <a:t>**</a:t>
            </a:r>
            <a:r>
              <a:rPr lang="zh-CN" altLang="en-US" sz="2400" b="1" dirty="0">
                <a:latin typeface="+mn-ea"/>
              </a:rPr>
              <a:t>负责销售系统</a:t>
            </a:r>
            <a:endParaRPr lang="en-US" altLang="zh-CN" sz="2400" b="1" dirty="0">
              <a:latin typeface="+mn-ea"/>
            </a:endParaRPr>
          </a:p>
          <a:p>
            <a:r>
              <a:rPr lang="zh-CN" altLang="en-US" sz="2400" b="1" dirty="0">
                <a:latin typeface="+mn-ea"/>
              </a:rPr>
              <a:t>数据库、留言、客服中心、会员功能一起共同完成。</a:t>
            </a:r>
          </a:p>
        </p:txBody>
      </p:sp>
    </p:spTree>
    <p:extLst>
      <p:ext uri="{BB962C8B-B14F-4D97-AF65-F5344CB8AC3E}">
        <p14:creationId xmlns:p14="http://schemas.microsoft.com/office/powerpoint/2010/main" val="1310398551"/>
      </p:ext>
    </p:extLst>
  </p:cSld>
  <p:clrMapOvr>
    <a:masterClrMapping/>
  </p:clrMapOvr>
  <p:transition spd="slow" advClick="0"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59343A-638E-FDE4-54D5-415411CAF9C0}"/>
              </a:ext>
            </a:extLst>
          </p:cNvPr>
          <p:cNvSpPr txBox="1"/>
          <p:nvPr/>
        </p:nvSpPr>
        <p:spPr>
          <a:xfrm>
            <a:off x="1846734" y="2637706"/>
            <a:ext cx="8496944" cy="1015663"/>
          </a:xfrm>
          <a:prstGeom prst="rect">
            <a:avLst/>
          </a:prstGeom>
          <a:noFill/>
        </p:spPr>
        <p:txBody>
          <a:bodyPr wrap="square" rtlCol="0">
            <a:spAutoFit/>
          </a:bodyPr>
          <a:lstStyle/>
          <a:p>
            <a:r>
              <a:rPr lang="en-US" altLang="zh-CN" sz="6000" b="1" dirty="0">
                <a:latin typeface="+mn-ea"/>
              </a:rPr>
              <a:t>PPT</a:t>
            </a:r>
            <a:r>
              <a:rPr lang="zh-CN" altLang="en-US" sz="6000" b="1" dirty="0">
                <a:latin typeface="+mn-ea"/>
              </a:rPr>
              <a:t>展示结束，谢谢大家</a:t>
            </a:r>
          </a:p>
        </p:txBody>
      </p:sp>
    </p:spTree>
    <p:extLst>
      <p:ext uri="{BB962C8B-B14F-4D97-AF65-F5344CB8AC3E}">
        <p14:creationId xmlns:p14="http://schemas.microsoft.com/office/powerpoint/2010/main" val="3962828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C6AE91A-D10B-409D-9953-F82CE4977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4390" y="-68406"/>
            <a:ext cx="12190413" cy="428086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51" y="420112"/>
            <a:ext cx="6636845" cy="5206617"/>
          </a:xfrm>
          <a:prstGeom prst="rect">
            <a:avLst/>
          </a:prstGeom>
        </p:spPr>
      </p:pic>
      <p:grpSp>
        <p:nvGrpSpPr>
          <p:cNvPr id="2" name="组合 1"/>
          <p:cNvGrpSpPr/>
          <p:nvPr/>
        </p:nvGrpSpPr>
        <p:grpSpPr>
          <a:xfrm flipH="1" flipV="1">
            <a:off x="-51568" y="6460406"/>
            <a:ext cx="12254681" cy="425503"/>
            <a:chOff x="-30162" y="562738"/>
            <a:chExt cx="12256276" cy="425404"/>
          </a:xfrm>
        </p:grpSpPr>
        <p:sp>
          <p:nvSpPr>
            <p:cNvPr id="21" name="任意多边形 20"/>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22" name="图片 21"/>
            <p:cNvPicPr>
              <a:picLocks noChangeAspect="1"/>
            </p:cNvPicPr>
            <p:nvPr/>
          </p:nvPicPr>
          <p:blipFill>
            <a:blip r:embed="rId5"/>
            <a:stretch>
              <a:fillRect/>
            </a:stretch>
          </p:blipFill>
          <p:spPr>
            <a:xfrm flipV="1">
              <a:off x="1001713" y="696916"/>
              <a:ext cx="3577790" cy="261329"/>
            </a:xfrm>
            <a:prstGeom prst="rect">
              <a:avLst/>
            </a:prstGeom>
          </p:spPr>
        </p:pic>
        <p:cxnSp>
          <p:nvCxnSpPr>
            <p:cNvPr id="23" name="直接连接符 22"/>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9E524215-01EA-49FF-83D6-B81DA96326F6}"/>
              </a:ext>
            </a:extLst>
          </p:cNvPr>
          <p:cNvSpPr txBox="1"/>
          <p:nvPr/>
        </p:nvSpPr>
        <p:spPr>
          <a:xfrm rot="913049">
            <a:off x="3831856" y="1514153"/>
            <a:ext cx="1380502" cy="70805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algn="l" defTabSz="685800"/>
            <a:r>
              <a:rPr lang="zh-CN" altLang="en-US" sz="4000" spc="600" dirty="0">
                <a:ln w="6350">
                  <a:noFill/>
                </a:ln>
                <a:solidFill>
                  <a:prstClr val="black"/>
                </a:solidFill>
                <a:latin typeface="方正正中黑简体" panose="02000000000000000000" pitchFamily="2" charset="-122"/>
                <a:ea typeface="方正正中黑简体" panose="02000000000000000000" pitchFamily="2" charset="-122"/>
              </a:rPr>
              <a:t>目录</a:t>
            </a:r>
          </a:p>
        </p:txBody>
      </p:sp>
      <p:grpSp>
        <p:nvGrpSpPr>
          <p:cNvPr id="33" name="组合 32">
            <a:extLst>
              <a:ext uri="{FF2B5EF4-FFF2-40B4-BE49-F238E27FC236}">
                <a16:creationId xmlns:a16="http://schemas.microsoft.com/office/drawing/2014/main" id="{BCC2528D-CF7F-4DFB-8AFA-0E0C439DF9FB}"/>
              </a:ext>
            </a:extLst>
          </p:cNvPr>
          <p:cNvGrpSpPr/>
          <p:nvPr/>
        </p:nvGrpSpPr>
        <p:grpSpPr>
          <a:xfrm>
            <a:off x="297485" y="4738042"/>
            <a:ext cx="1657374" cy="895364"/>
            <a:chOff x="935017" y="4711555"/>
            <a:chExt cx="1657591" cy="895157"/>
          </a:xfrm>
        </p:grpSpPr>
        <p:sp>
          <p:nvSpPr>
            <p:cNvPr id="34" name="Freeform 9">
              <a:extLst>
                <a:ext uri="{FF2B5EF4-FFF2-40B4-BE49-F238E27FC236}">
                  <a16:creationId xmlns:a16="http://schemas.microsoft.com/office/drawing/2014/main" id="{5E6262C4-4DB2-4095-ACCC-29C2DB0FEDD1}"/>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Text Box 11">
              <a:extLst>
                <a:ext uri="{FF2B5EF4-FFF2-40B4-BE49-F238E27FC236}">
                  <a16:creationId xmlns:a16="http://schemas.microsoft.com/office/drawing/2014/main" id="{73726749-216C-465E-8B31-3232DA448A52}"/>
                </a:ext>
              </a:extLst>
            </p:cNvPr>
            <p:cNvSpPr txBox="1">
              <a:spLocks noChangeArrowheads="1"/>
            </p:cNvSpPr>
            <p:nvPr/>
          </p:nvSpPr>
          <p:spPr bwMode="auto">
            <a:xfrm>
              <a:off x="935017" y="5277852"/>
              <a:ext cx="1657591" cy="32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a:lnSpc>
                  <a:spcPct val="120000"/>
                </a:lnSpc>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 项目背景介绍</a:t>
              </a:r>
              <a:endPar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36" name="TextBox 9">
            <a:extLst>
              <a:ext uri="{FF2B5EF4-FFF2-40B4-BE49-F238E27FC236}">
                <a16:creationId xmlns:a16="http://schemas.microsoft.com/office/drawing/2014/main" id="{CFD7B2A9-FBBF-4124-902D-04237FABBED4}"/>
              </a:ext>
            </a:extLst>
          </p:cNvPr>
          <p:cNvSpPr txBox="1"/>
          <p:nvPr/>
        </p:nvSpPr>
        <p:spPr bwMode="auto">
          <a:xfrm>
            <a:off x="8188574" y="1598333"/>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系统设计</a:t>
            </a:r>
          </a:p>
        </p:txBody>
      </p:sp>
      <p:sp>
        <p:nvSpPr>
          <p:cNvPr id="37" name="TextBox 9">
            <a:extLst>
              <a:ext uri="{FF2B5EF4-FFF2-40B4-BE49-F238E27FC236}">
                <a16:creationId xmlns:a16="http://schemas.microsoft.com/office/drawing/2014/main" id="{5CC220B4-EA40-4C83-BA3D-A5AFCB03BCD4}"/>
              </a:ext>
            </a:extLst>
          </p:cNvPr>
          <p:cNvSpPr txBox="1"/>
          <p:nvPr/>
        </p:nvSpPr>
        <p:spPr bwMode="auto">
          <a:xfrm>
            <a:off x="8188574" y="2102666"/>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系统实现</a:t>
            </a:r>
          </a:p>
        </p:txBody>
      </p:sp>
      <p:sp>
        <p:nvSpPr>
          <p:cNvPr id="38" name="TextBox 9">
            <a:extLst>
              <a:ext uri="{FF2B5EF4-FFF2-40B4-BE49-F238E27FC236}">
                <a16:creationId xmlns:a16="http://schemas.microsoft.com/office/drawing/2014/main" id="{AA235543-6F79-4AB6-A898-6F557CD1CAFF}"/>
              </a:ext>
            </a:extLst>
          </p:cNvPr>
          <p:cNvSpPr txBox="1"/>
          <p:nvPr/>
        </p:nvSpPr>
        <p:spPr bwMode="auto">
          <a:xfrm>
            <a:off x="8188574" y="2601652"/>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创新性</a:t>
            </a:r>
          </a:p>
        </p:txBody>
      </p:sp>
      <p:sp>
        <p:nvSpPr>
          <p:cNvPr id="39" name="TextBox 9">
            <a:extLst>
              <a:ext uri="{FF2B5EF4-FFF2-40B4-BE49-F238E27FC236}">
                <a16:creationId xmlns:a16="http://schemas.microsoft.com/office/drawing/2014/main" id="{A83F061B-F0E3-45ED-954A-D07B79851DE9}"/>
              </a:ext>
            </a:extLst>
          </p:cNvPr>
          <p:cNvSpPr txBox="1"/>
          <p:nvPr/>
        </p:nvSpPr>
        <p:spPr bwMode="auto">
          <a:xfrm>
            <a:off x="8188574" y="3111720"/>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总结展望</a:t>
            </a:r>
          </a:p>
        </p:txBody>
      </p:sp>
      <p:grpSp>
        <p:nvGrpSpPr>
          <p:cNvPr id="40" name="组合 39">
            <a:extLst>
              <a:ext uri="{FF2B5EF4-FFF2-40B4-BE49-F238E27FC236}">
                <a16:creationId xmlns:a16="http://schemas.microsoft.com/office/drawing/2014/main" id="{7537C0EA-1EFF-4503-AB8B-AB3EB251AEAE}"/>
              </a:ext>
            </a:extLst>
          </p:cNvPr>
          <p:cNvGrpSpPr/>
          <p:nvPr/>
        </p:nvGrpSpPr>
        <p:grpSpPr>
          <a:xfrm>
            <a:off x="2025695" y="4745086"/>
            <a:ext cx="1659089" cy="1315709"/>
            <a:chOff x="925627" y="4711555"/>
            <a:chExt cx="1659305" cy="1315402"/>
          </a:xfrm>
        </p:grpSpPr>
        <p:sp>
          <p:nvSpPr>
            <p:cNvPr id="41" name="Freeform 9">
              <a:extLst>
                <a:ext uri="{FF2B5EF4-FFF2-40B4-BE49-F238E27FC236}">
                  <a16:creationId xmlns:a16="http://schemas.microsoft.com/office/drawing/2014/main" id="{292AD5EA-A638-4282-85F0-ED4ABD86432E}"/>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2" name="Text Box 11">
              <a:extLst>
                <a:ext uri="{FF2B5EF4-FFF2-40B4-BE49-F238E27FC236}">
                  <a16:creationId xmlns:a16="http://schemas.microsoft.com/office/drawing/2014/main" id="{A4419FC3-D5E2-4A40-B0F6-6273B07EBFF5}"/>
                </a:ext>
              </a:extLst>
            </p:cNvPr>
            <p:cNvSpPr txBox="1">
              <a:spLocks noChangeArrowheads="1"/>
            </p:cNvSpPr>
            <p:nvPr/>
          </p:nvSpPr>
          <p:spPr bwMode="auto">
            <a:xfrm>
              <a:off x="925627" y="5300773"/>
              <a:ext cx="1659305" cy="72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defTabSz="914400">
                <a:buClr>
                  <a:prstClr val="white"/>
                </a:buClr>
                <a:buFont typeface="Wingdings" panose="05000000000000000000" pitchFamily="2" charset="2"/>
                <a:buChar char="l"/>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  项目需求分析</a:t>
              </a:r>
              <a:endPar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endParaRPr>
            </a:p>
            <a:p>
              <a:pPr lvl="0" algn="ctr" defTabSz="914400">
                <a:lnSpc>
                  <a:spcPct val="120000"/>
                </a:lnSpc>
                <a:buClr>
                  <a:prstClr val="white"/>
                </a:buClr>
                <a:defRPr/>
              </a:pPr>
              <a:endParaRPr lang="zh-CN" altLang="en-US" sz="1100" dirty="0">
                <a:solidFill>
                  <a:prstClr val="black">
                    <a:lumMod val="95000"/>
                    <a:lumOff val="5000"/>
                  </a:prstClr>
                </a:solidFill>
                <a:latin typeface="微软雅黑" panose="020B0503020204020204" pitchFamily="34" charset="-122"/>
                <a:ea typeface="微软雅黑" panose="020B0503020204020204" pitchFamily="34" charset="-122"/>
              </a:endParaRPr>
            </a:p>
            <a:p>
              <a:pPr marL="0" lvl="1" indent="0" defTabSz="914400">
                <a:buClr>
                  <a:prstClr val="white"/>
                </a:buClr>
                <a:buFont typeface="Wingdings" panose="05000000000000000000" pitchFamily="2" charset="2"/>
                <a:buChar char="l"/>
                <a:defRPr/>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D864A5CE-E6D9-499D-B94D-214D5FF3996A}"/>
              </a:ext>
            </a:extLst>
          </p:cNvPr>
          <p:cNvGrpSpPr/>
          <p:nvPr/>
        </p:nvGrpSpPr>
        <p:grpSpPr>
          <a:xfrm>
            <a:off x="3657410" y="4738409"/>
            <a:ext cx="1679193" cy="874205"/>
            <a:chOff x="953528" y="4711555"/>
            <a:chExt cx="1679413" cy="874003"/>
          </a:xfrm>
        </p:grpSpPr>
        <p:sp>
          <p:nvSpPr>
            <p:cNvPr id="44" name="Freeform 9">
              <a:extLst>
                <a:ext uri="{FF2B5EF4-FFF2-40B4-BE49-F238E27FC236}">
                  <a16:creationId xmlns:a16="http://schemas.microsoft.com/office/drawing/2014/main" id="{2CA2965E-1C49-4D49-9C00-59086052B6EB}"/>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5" name="Text Box 11">
              <a:extLst>
                <a:ext uri="{FF2B5EF4-FFF2-40B4-BE49-F238E27FC236}">
                  <a16:creationId xmlns:a16="http://schemas.microsoft.com/office/drawing/2014/main" id="{8E41CDB1-C6F6-41E7-8A5D-00468592ECD8}"/>
                </a:ext>
              </a:extLst>
            </p:cNvPr>
            <p:cNvSpPr txBox="1">
              <a:spLocks noChangeArrowheads="1"/>
            </p:cNvSpPr>
            <p:nvPr/>
          </p:nvSpPr>
          <p:spPr bwMode="auto">
            <a:xfrm>
              <a:off x="953528" y="5277852"/>
              <a:ext cx="16794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系统设计</a:t>
              </a:r>
              <a:endParaRPr lang="zh-CN" altLang="en-US" sz="11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D27B54CB-2BFD-4F2C-80AC-149C05A4EFE9}"/>
              </a:ext>
            </a:extLst>
          </p:cNvPr>
          <p:cNvGrpSpPr/>
          <p:nvPr/>
        </p:nvGrpSpPr>
        <p:grpSpPr>
          <a:xfrm>
            <a:off x="5321846" y="4738409"/>
            <a:ext cx="1682653" cy="1090760"/>
            <a:chOff x="921844" y="4711555"/>
            <a:chExt cx="1682872" cy="1090508"/>
          </a:xfrm>
        </p:grpSpPr>
        <p:sp>
          <p:nvSpPr>
            <p:cNvPr id="47" name="Freeform 9">
              <a:extLst>
                <a:ext uri="{FF2B5EF4-FFF2-40B4-BE49-F238E27FC236}">
                  <a16:creationId xmlns:a16="http://schemas.microsoft.com/office/drawing/2014/main" id="{1E416761-6C5C-4BA8-9207-328B9988062F}"/>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8" name="Text Box 11">
              <a:extLst>
                <a:ext uri="{FF2B5EF4-FFF2-40B4-BE49-F238E27FC236}">
                  <a16:creationId xmlns:a16="http://schemas.microsoft.com/office/drawing/2014/main" id="{5450F175-E7B9-452E-A4CD-7AB4E0719341}"/>
                </a:ext>
              </a:extLst>
            </p:cNvPr>
            <p:cNvSpPr txBox="1">
              <a:spLocks noChangeArrowheads="1"/>
            </p:cNvSpPr>
            <p:nvPr/>
          </p:nvSpPr>
          <p:spPr bwMode="auto">
            <a:xfrm>
              <a:off x="921844" y="5278964"/>
              <a:ext cx="1682872" cy="52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系统实现</a:t>
              </a:r>
              <a:endParaRPr lang="zh-CN" altLang="en-US" sz="1100" dirty="0">
                <a:solidFill>
                  <a:prstClr val="black">
                    <a:lumMod val="95000"/>
                    <a:lumOff val="5000"/>
                  </a:prstClr>
                </a:solidFill>
                <a:latin typeface="微软雅黑" panose="020B0503020204020204" pitchFamily="34" charset="-122"/>
                <a:ea typeface="微软雅黑" panose="020B0503020204020204" pitchFamily="34" charset="-122"/>
              </a:endParaRPr>
            </a:p>
            <a:p>
              <a:pPr marL="0" lvl="1" indent="0" defTabSz="914400">
                <a:buClr>
                  <a:prstClr val="white"/>
                </a:buClr>
                <a:buFont typeface="Wingdings" panose="05000000000000000000" pitchFamily="2" charset="2"/>
                <a:buChar char="l"/>
                <a:defRPr/>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11547F2D-EC06-3F7B-C8C2-AB937721635C}"/>
              </a:ext>
            </a:extLst>
          </p:cNvPr>
          <p:cNvGrpSpPr/>
          <p:nvPr/>
        </p:nvGrpSpPr>
        <p:grpSpPr>
          <a:xfrm>
            <a:off x="8640095" y="4738409"/>
            <a:ext cx="1682653" cy="875317"/>
            <a:chOff x="921844" y="4711555"/>
            <a:chExt cx="1682872" cy="875115"/>
          </a:xfrm>
        </p:grpSpPr>
        <p:sp>
          <p:nvSpPr>
            <p:cNvPr id="27" name="Freeform 9">
              <a:extLst>
                <a:ext uri="{FF2B5EF4-FFF2-40B4-BE49-F238E27FC236}">
                  <a16:creationId xmlns:a16="http://schemas.microsoft.com/office/drawing/2014/main" id="{628D4258-5901-7094-0A2B-455BA7A9F1CF}"/>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28" name="Text Box 11">
              <a:extLst>
                <a:ext uri="{FF2B5EF4-FFF2-40B4-BE49-F238E27FC236}">
                  <a16:creationId xmlns:a16="http://schemas.microsoft.com/office/drawing/2014/main" id="{D738EAA6-D7FC-DB91-DA84-0621BC52C9C5}"/>
                </a:ext>
              </a:extLst>
            </p:cNvPr>
            <p:cNvSpPr txBox="1">
              <a:spLocks noChangeArrowheads="1"/>
            </p:cNvSpPr>
            <p:nvPr/>
          </p:nvSpPr>
          <p:spPr bwMode="auto">
            <a:xfrm>
              <a:off x="921844" y="5278964"/>
              <a:ext cx="1682872"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总结展望</a:t>
              </a:r>
            </a:p>
          </p:txBody>
        </p:sp>
      </p:grpSp>
      <p:sp>
        <p:nvSpPr>
          <p:cNvPr id="49" name="TextBox 9">
            <a:extLst>
              <a:ext uri="{FF2B5EF4-FFF2-40B4-BE49-F238E27FC236}">
                <a16:creationId xmlns:a16="http://schemas.microsoft.com/office/drawing/2014/main" id="{43E3869C-FCEC-303C-A2C4-267528067918}"/>
              </a:ext>
            </a:extLst>
          </p:cNvPr>
          <p:cNvSpPr txBox="1"/>
          <p:nvPr/>
        </p:nvSpPr>
        <p:spPr bwMode="auto">
          <a:xfrm>
            <a:off x="8188574" y="1140238"/>
            <a:ext cx="3233242" cy="400110"/>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项目需求分析</a:t>
            </a:r>
          </a:p>
        </p:txBody>
      </p:sp>
      <p:grpSp>
        <p:nvGrpSpPr>
          <p:cNvPr id="29" name="组合 28">
            <a:extLst>
              <a:ext uri="{FF2B5EF4-FFF2-40B4-BE49-F238E27FC236}">
                <a16:creationId xmlns:a16="http://schemas.microsoft.com/office/drawing/2014/main" id="{7F60A143-DB89-A9C4-8A6D-9A80FD0B3034}"/>
              </a:ext>
            </a:extLst>
          </p:cNvPr>
          <p:cNvGrpSpPr/>
          <p:nvPr/>
        </p:nvGrpSpPr>
        <p:grpSpPr>
          <a:xfrm>
            <a:off x="6949052" y="4713627"/>
            <a:ext cx="1682653" cy="931406"/>
            <a:chOff x="921844" y="4711555"/>
            <a:chExt cx="1682872" cy="847440"/>
          </a:xfrm>
        </p:grpSpPr>
        <p:sp>
          <p:nvSpPr>
            <p:cNvPr id="30" name="Freeform 9">
              <a:extLst>
                <a:ext uri="{FF2B5EF4-FFF2-40B4-BE49-F238E27FC236}">
                  <a16:creationId xmlns:a16="http://schemas.microsoft.com/office/drawing/2014/main" id="{8B620AC3-A649-D7B4-A1B9-BB30C177E9FF}"/>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32" name="Text Box 11">
              <a:extLst>
                <a:ext uri="{FF2B5EF4-FFF2-40B4-BE49-F238E27FC236}">
                  <a16:creationId xmlns:a16="http://schemas.microsoft.com/office/drawing/2014/main" id="{480AA81A-30E3-904B-45C6-3C2B6FED5F41}"/>
                </a:ext>
              </a:extLst>
            </p:cNvPr>
            <p:cNvSpPr txBox="1">
              <a:spLocks noChangeArrowheads="1"/>
            </p:cNvSpPr>
            <p:nvPr/>
          </p:nvSpPr>
          <p:spPr bwMode="auto">
            <a:xfrm>
              <a:off x="921844" y="5278964"/>
              <a:ext cx="1682872" cy="28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创新性</a:t>
              </a:r>
            </a:p>
          </p:txBody>
        </p:sp>
      </p:grpSp>
      <p:grpSp>
        <p:nvGrpSpPr>
          <p:cNvPr id="50" name="组合 49">
            <a:extLst>
              <a:ext uri="{FF2B5EF4-FFF2-40B4-BE49-F238E27FC236}">
                <a16:creationId xmlns:a16="http://schemas.microsoft.com/office/drawing/2014/main" id="{57613EAA-2305-2675-D5C1-F8FF8E9B672C}"/>
              </a:ext>
            </a:extLst>
          </p:cNvPr>
          <p:cNvGrpSpPr/>
          <p:nvPr/>
        </p:nvGrpSpPr>
        <p:grpSpPr>
          <a:xfrm>
            <a:off x="10316721" y="4726459"/>
            <a:ext cx="1682653" cy="875317"/>
            <a:chOff x="921844" y="4711555"/>
            <a:chExt cx="1682872" cy="875115"/>
          </a:xfrm>
        </p:grpSpPr>
        <p:sp>
          <p:nvSpPr>
            <p:cNvPr id="51" name="Freeform 9">
              <a:extLst>
                <a:ext uri="{FF2B5EF4-FFF2-40B4-BE49-F238E27FC236}">
                  <a16:creationId xmlns:a16="http://schemas.microsoft.com/office/drawing/2014/main" id="{99B45E1E-76F2-5921-5889-6F8FDF8213B0}"/>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52" name="Text Box 11">
              <a:extLst>
                <a:ext uri="{FF2B5EF4-FFF2-40B4-BE49-F238E27FC236}">
                  <a16:creationId xmlns:a16="http://schemas.microsoft.com/office/drawing/2014/main" id="{9C8D7FF3-226E-1B3F-BB01-55629B8906E9}"/>
                </a:ext>
              </a:extLst>
            </p:cNvPr>
            <p:cNvSpPr txBox="1">
              <a:spLocks noChangeArrowheads="1"/>
            </p:cNvSpPr>
            <p:nvPr/>
          </p:nvSpPr>
          <p:spPr bwMode="auto">
            <a:xfrm>
              <a:off x="921844" y="5278964"/>
              <a:ext cx="1682872"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团队分工</a:t>
              </a:r>
            </a:p>
          </p:txBody>
        </p:sp>
      </p:grpSp>
      <p:sp>
        <p:nvSpPr>
          <p:cNvPr id="53" name="TextBox 9">
            <a:extLst>
              <a:ext uri="{FF2B5EF4-FFF2-40B4-BE49-F238E27FC236}">
                <a16:creationId xmlns:a16="http://schemas.microsoft.com/office/drawing/2014/main" id="{7096D6E1-B546-FEC5-3312-05255DE7AC7B}"/>
              </a:ext>
            </a:extLst>
          </p:cNvPr>
          <p:cNvSpPr txBox="1"/>
          <p:nvPr/>
        </p:nvSpPr>
        <p:spPr bwMode="auto">
          <a:xfrm>
            <a:off x="8188574" y="682143"/>
            <a:ext cx="3233242" cy="400110"/>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项目背景介绍</a:t>
            </a:r>
          </a:p>
        </p:txBody>
      </p:sp>
      <p:sp>
        <p:nvSpPr>
          <p:cNvPr id="54" name="TextBox 9">
            <a:extLst>
              <a:ext uri="{FF2B5EF4-FFF2-40B4-BE49-F238E27FC236}">
                <a16:creationId xmlns:a16="http://schemas.microsoft.com/office/drawing/2014/main" id="{F0111D46-D5B8-03CB-9C9E-FC3F91881C8D}"/>
              </a:ext>
            </a:extLst>
          </p:cNvPr>
          <p:cNvSpPr txBox="1"/>
          <p:nvPr/>
        </p:nvSpPr>
        <p:spPr bwMode="auto">
          <a:xfrm>
            <a:off x="8188574" y="3621788"/>
            <a:ext cx="3233242" cy="400110"/>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团队分工</a:t>
            </a:r>
          </a:p>
        </p:txBody>
      </p:sp>
    </p:spTree>
    <p:extLst>
      <p:ext uri="{BB962C8B-B14F-4D97-AF65-F5344CB8AC3E}">
        <p14:creationId xmlns:p14="http://schemas.microsoft.com/office/powerpoint/2010/main" val="263805228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750"/>
                                        <p:tgtEl>
                                          <p:spTgt spid="36"/>
                                        </p:tgtEl>
                                        <p:attrNameLst>
                                          <p:attrName>ppt_x</p:attrName>
                                        </p:attrNameLst>
                                      </p:cBhvr>
                                      <p:tavLst>
                                        <p:tav tm="0">
                                          <p:val>
                                            <p:strVal val="#ppt_x-#ppt_w*1.125000"/>
                                          </p:val>
                                        </p:tav>
                                        <p:tav tm="100000">
                                          <p:val>
                                            <p:strVal val="#ppt_x"/>
                                          </p:val>
                                        </p:tav>
                                      </p:tavLst>
                                    </p:anim>
                                    <p:animEffect transition="in" filter="wipe(right)">
                                      <p:cBhvr>
                                        <p:cTn id="13" dur="750"/>
                                        <p:tgtEl>
                                          <p:spTgt spid="36"/>
                                        </p:tgtEl>
                                      </p:cBhvr>
                                    </p:animEffect>
                                  </p:childTnLst>
                                </p:cTn>
                              </p:par>
                              <p:par>
                                <p:cTn id="14" presetID="53" presetClass="entr" presetSubtype="528"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p:cTn id="16" dur="750" fill="hold"/>
                                        <p:tgtEl>
                                          <p:spTgt spid="33"/>
                                        </p:tgtEl>
                                        <p:attrNameLst>
                                          <p:attrName>ppt_w</p:attrName>
                                        </p:attrNameLst>
                                      </p:cBhvr>
                                      <p:tavLst>
                                        <p:tav tm="0">
                                          <p:val>
                                            <p:fltVal val="0"/>
                                          </p:val>
                                        </p:tav>
                                        <p:tav tm="100000">
                                          <p:val>
                                            <p:strVal val="#ppt_w"/>
                                          </p:val>
                                        </p:tav>
                                      </p:tavLst>
                                    </p:anim>
                                    <p:anim calcmode="lin" valueType="num">
                                      <p:cBhvr>
                                        <p:cTn id="17" dur="750" fill="hold"/>
                                        <p:tgtEl>
                                          <p:spTgt spid="33"/>
                                        </p:tgtEl>
                                        <p:attrNameLst>
                                          <p:attrName>ppt_h</p:attrName>
                                        </p:attrNameLst>
                                      </p:cBhvr>
                                      <p:tavLst>
                                        <p:tav tm="0">
                                          <p:val>
                                            <p:fltVal val="0"/>
                                          </p:val>
                                        </p:tav>
                                        <p:tav tm="100000">
                                          <p:val>
                                            <p:strVal val="#ppt_h"/>
                                          </p:val>
                                        </p:tav>
                                      </p:tavLst>
                                    </p:anim>
                                    <p:animEffect transition="in" filter="fade">
                                      <p:cBhvr>
                                        <p:cTn id="18" dur="750"/>
                                        <p:tgtEl>
                                          <p:spTgt spid="33"/>
                                        </p:tgtEl>
                                      </p:cBhvr>
                                    </p:animEffect>
                                    <p:anim calcmode="lin" valueType="num">
                                      <p:cBhvr>
                                        <p:cTn id="19" dur="750" fill="hold"/>
                                        <p:tgtEl>
                                          <p:spTgt spid="33"/>
                                        </p:tgtEl>
                                        <p:attrNameLst>
                                          <p:attrName>ppt_x</p:attrName>
                                        </p:attrNameLst>
                                      </p:cBhvr>
                                      <p:tavLst>
                                        <p:tav tm="0">
                                          <p:val>
                                            <p:fltVal val="0.5"/>
                                          </p:val>
                                        </p:tav>
                                        <p:tav tm="100000">
                                          <p:val>
                                            <p:strVal val="#ppt_x"/>
                                          </p:val>
                                        </p:tav>
                                      </p:tavLst>
                                    </p:anim>
                                    <p:anim calcmode="lin" valueType="num">
                                      <p:cBhvr>
                                        <p:cTn id="20" dur="750" fill="hold"/>
                                        <p:tgtEl>
                                          <p:spTgt spid="33"/>
                                        </p:tgtEl>
                                        <p:attrNameLst>
                                          <p:attrName>ppt_y</p:attrName>
                                        </p:attrNameLst>
                                      </p:cBhvr>
                                      <p:tavLst>
                                        <p:tav tm="0">
                                          <p:val>
                                            <p:fltVal val="0.5"/>
                                          </p:val>
                                        </p:tav>
                                        <p:tav tm="100000">
                                          <p:val>
                                            <p:strVal val="#ppt_y"/>
                                          </p:val>
                                        </p:tav>
                                      </p:tavLst>
                                    </p:anim>
                                  </p:childTnLst>
                                </p:cTn>
                              </p:par>
                              <p:par>
                                <p:cTn id="21" presetID="12" presetClass="entr" presetSubtype="8" fill="hold" grpId="0" nodeType="withEffect">
                                  <p:stCondLst>
                                    <p:cond delay="10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750"/>
                                        <p:tgtEl>
                                          <p:spTgt spid="37"/>
                                        </p:tgtEl>
                                        <p:attrNameLst>
                                          <p:attrName>ppt_x</p:attrName>
                                        </p:attrNameLst>
                                      </p:cBhvr>
                                      <p:tavLst>
                                        <p:tav tm="0">
                                          <p:val>
                                            <p:strVal val="#ppt_x-#ppt_w*1.125000"/>
                                          </p:val>
                                        </p:tav>
                                        <p:tav tm="100000">
                                          <p:val>
                                            <p:strVal val="#ppt_x"/>
                                          </p:val>
                                        </p:tav>
                                      </p:tavLst>
                                    </p:anim>
                                    <p:animEffect transition="in" filter="wipe(right)">
                                      <p:cBhvr>
                                        <p:cTn id="24" dur="750"/>
                                        <p:tgtEl>
                                          <p:spTgt spid="37"/>
                                        </p:tgtEl>
                                      </p:cBhvr>
                                    </p:animEffect>
                                  </p:childTnLst>
                                </p:cTn>
                              </p:par>
                              <p:par>
                                <p:cTn id="25" presetID="53" presetClass="entr" presetSubtype="528"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 calcmode="lin" valueType="num">
                                      <p:cBhvr>
                                        <p:cTn id="27" dur="750" fill="hold"/>
                                        <p:tgtEl>
                                          <p:spTgt spid="40"/>
                                        </p:tgtEl>
                                        <p:attrNameLst>
                                          <p:attrName>ppt_w</p:attrName>
                                        </p:attrNameLst>
                                      </p:cBhvr>
                                      <p:tavLst>
                                        <p:tav tm="0">
                                          <p:val>
                                            <p:fltVal val="0"/>
                                          </p:val>
                                        </p:tav>
                                        <p:tav tm="100000">
                                          <p:val>
                                            <p:strVal val="#ppt_w"/>
                                          </p:val>
                                        </p:tav>
                                      </p:tavLst>
                                    </p:anim>
                                    <p:anim calcmode="lin" valueType="num">
                                      <p:cBhvr>
                                        <p:cTn id="28" dur="750" fill="hold"/>
                                        <p:tgtEl>
                                          <p:spTgt spid="40"/>
                                        </p:tgtEl>
                                        <p:attrNameLst>
                                          <p:attrName>ppt_h</p:attrName>
                                        </p:attrNameLst>
                                      </p:cBhvr>
                                      <p:tavLst>
                                        <p:tav tm="0">
                                          <p:val>
                                            <p:fltVal val="0"/>
                                          </p:val>
                                        </p:tav>
                                        <p:tav tm="100000">
                                          <p:val>
                                            <p:strVal val="#ppt_h"/>
                                          </p:val>
                                        </p:tav>
                                      </p:tavLst>
                                    </p:anim>
                                    <p:animEffect transition="in" filter="fade">
                                      <p:cBhvr>
                                        <p:cTn id="29" dur="750"/>
                                        <p:tgtEl>
                                          <p:spTgt spid="40"/>
                                        </p:tgtEl>
                                      </p:cBhvr>
                                    </p:animEffect>
                                    <p:anim calcmode="lin" valueType="num">
                                      <p:cBhvr>
                                        <p:cTn id="30" dur="750" fill="hold"/>
                                        <p:tgtEl>
                                          <p:spTgt spid="40"/>
                                        </p:tgtEl>
                                        <p:attrNameLst>
                                          <p:attrName>ppt_x</p:attrName>
                                        </p:attrNameLst>
                                      </p:cBhvr>
                                      <p:tavLst>
                                        <p:tav tm="0">
                                          <p:val>
                                            <p:fltVal val="0.5"/>
                                          </p:val>
                                        </p:tav>
                                        <p:tav tm="100000">
                                          <p:val>
                                            <p:strVal val="#ppt_x"/>
                                          </p:val>
                                        </p:tav>
                                      </p:tavLst>
                                    </p:anim>
                                    <p:anim calcmode="lin" valueType="num">
                                      <p:cBhvr>
                                        <p:cTn id="31" dur="750" fill="hold"/>
                                        <p:tgtEl>
                                          <p:spTgt spid="40"/>
                                        </p:tgtEl>
                                        <p:attrNameLst>
                                          <p:attrName>ppt_y</p:attrName>
                                        </p:attrNameLst>
                                      </p:cBhvr>
                                      <p:tavLst>
                                        <p:tav tm="0">
                                          <p:val>
                                            <p:fltVal val="0.5"/>
                                          </p:val>
                                        </p:tav>
                                        <p:tav tm="100000">
                                          <p:val>
                                            <p:strVal val="#ppt_y"/>
                                          </p:val>
                                        </p:tav>
                                      </p:tavLst>
                                    </p:anim>
                                  </p:childTnLst>
                                </p:cTn>
                              </p:par>
                              <p:par>
                                <p:cTn id="32" presetID="12" presetClass="entr" presetSubtype="8" fill="hold" grpId="0" nodeType="withEffect">
                                  <p:stCondLst>
                                    <p:cond delay="150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750"/>
                                        <p:tgtEl>
                                          <p:spTgt spid="38"/>
                                        </p:tgtEl>
                                        <p:attrNameLst>
                                          <p:attrName>ppt_x</p:attrName>
                                        </p:attrNameLst>
                                      </p:cBhvr>
                                      <p:tavLst>
                                        <p:tav tm="0">
                                          <p:val>
                                            <p:strVal val="#ppt_x-#ppt_w*1.125000"/>
                                          </p:val>
                                        </p:tav>
                                        <p:tav tm="100000">
                                          <p:val>
                                            <p:strVal val="#ppt_x"/>
                                          </p:val>
                                        </p:tav>
                                      </p:tavLst>
                                    </p:anim>
                                    <p:animEffect transition="in" filter="wipe(right)">
                                      <p:cBhvr>
                                        <p:cTn id="35" dur="750"/>
                                        <p:tgtEl>
                                          <p:spTgt spid="38"/>
                                        </p:tgtEl>
                                      </p:cBhvr>
                                    </p:animEffect>
                                  </p:childTnLst>
                                </p:cTn>
                              </p:par>
                              <p:par>
                                <p:cTn id="36" presetID="53" presetClass="entr" presetSubtype="528" fill="hold" nodeType="withEffect">
                                  <p:stCondLst>
                                    <p:cond delay="15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750" fill="hold"/>
                                        <p:tgtEl>
                                          <p:spTgt spid="43"/>
                                        </p:tgtEl>
                                        <p:attrNameLst>
                                          <p:attrName>ppt_w</p:attrName>
                                        </p:attrNameLst>
                                      </p:cBhvr>
                                      <p:tavLst>
                                        <p:tav tm="0">
                                          <p:val>
                                            <p:fltVal val="0"/>
                                          </p:val>
                                        </p:tav>
                                        <p:tav tm="100000">
                                          <p:val>
                                            <p:strVal val="#ppt_w"/>
                                          </p:val>
                                        </p:tav>
                                      </p:tavLst>
                                    </p:anim>
                                    <p:anim calcmode="lin" valueType="num">
                                      <p:cBhvr>
                                        <p:cTn id="39" dur="750" fill="hold"/>
                                        <p:tgtEl>
                                          <p:spTgt spid="43"/>
                                        </p:tgtEl>
                                        <p:attrNameLst>
                                          <p:attrName>ppt_h</p:attrName>
                                        </p:attrNameLst>
                                      </p:cBhvr>
                                      <p:tavLst>
                                        <p:tav tm="0">
                                          <p:val>
                                            <p:fltVal val="0"/>
                                          </p:val>
                                        </p:tav>
                                        <p:tav tm="100000">
                                          <p:val>
                                            <p:strVal val="#ppt_h"/>
                                          </p:val>
                                        </p:tav>
                                      </p:tavLst>
                                    </p:anim>
                                    <p:animEffect transition="in" filter="fade">
                                      <p:cBhvr>
                                        <p:cTn id="40" dur="750"/>
                                        <p:tgtEl>
                                          <p:spTgt spid="43"/>
                                        </p:tgtEl>
                                      </p:cBhvr>
                                    </p:animEffect>
                                    <p:anim calcmode="lin" valueType="num">
                                      <p:cBhvr>
                                        <p:cTn id="41" dur="750" fill="hold"/>
                                        <p:tgtEl>
                                          <p:spTgt spid="43"/>
                                        </p:tgtEl>
                                        <p:attrNameLst>
                                          <p:attrName>ppt_x</p:attrName>
                                        </p:attrNameLst>
                                      </p:cBhvr>
                                      <p:tavLst>
                                        <p:tav tm="0">
                                          <p:val>
                                            <p:fltVal val="0.5"/>
                                          </p:val>
                                        </p:tav>
                                        <p:tav tm="100000">
                                          <p:val>
                                            <p:strVal val="#ppt_x"/>
                                          </p:val>
                                        </p:tav>
                                      </p:tavLst>
                                    </p:anim>
                                    <p:anim calcmode="lin" valueType="num">
                                      <p:cBhvr>
                                        <p:cTn id="42" dur="750" fill="hold"/>
                                        <p:tgtEl>
                                          <p:spTgt spid="43"/>
                                        </p:tgtEl>
                                        <p:attrNameLst>
                                          <p:attrName>ppt_y</p:attrName>
                                        </p:attrNameLst>
                                      </p:cBhvr>
                                      <p:tavLst>
                                        <p:tav tm="0">
                                          <p:val>
                                            <p:fltVal val="0.5"/>
                                          </p:val>
                                        </p:tav>
                                        <p:tav tm="100000">
                                          <p:val>
                                            <p:strVal val="#ppt_y"/>
                                          </p:val>
                                        </p:tav>
                                      </p:tavLst>
                                    </p:anim>
                                  </p:childTnLst>
                                </p:cTn>
                              </p:par>
                              <p:par>
                                <p:cTn id="43" presetID="12" presetClass="entr" presetSubtype="8" fill="hold" grpId="0" nodeType="withEffect">
                                  <p:stCondLst>
                                    <p:cond delay="200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750"/>
                                        <p:tgtEl>
                                          <p:spTgt spid="39"/>
                                        </p:tgtEl>
                                        <p:attrNameLst>
                                          <p:attrName>ppt_x</p:attrName>
                                        </p:attrNameLst>
                                      </p:cBhvr>
                                      <p:tavLst>
                                        <p:tav tm="0">
                                          <p:val>
                                            <p:strVal val="#ppt_x-#ppt_w*1.125000"/>
                                          </p:val>
                                        </p:tav>
                                        <p:tav tm="100000">
                                          <p:val>
                                            <p:strVal val="#ppt_x"/>
                                          </p:val>
                                        </p:tav>
                                      </p:tavLst>
                                    </p:anim>
                                    <p:animEffect transition="in" filter="wipe(right)">
                                      <p:cBhvr>
                                        <p:cTn id="46" dur="750"/>
                                        <p:tgtEl>
                                          <p:spTgt spid="39"/>
                                        </p:tgtEl>
                                      </p:cBhvr>
                                    </p:animEffect>
                                  </p:childTnLst>
                                </p:cTn>
                              </p:par>
                              <p:par>
                                <p:cTn id="47" presetID="53" presetClass="entr" presetSubtype="528" fill="hold" nodeType="withEffect">
                                  <p:stCondLst>
                                    <p:cond delay="2000"/>
                                  </p:stCondLst>
                                  <p:childTnLst>
                                    <p:set>
                                      <p:cBhvr>
                                        <p:cTn id="48" dur="1" fill="hold">
                                          <p:stCondLst>
                                            <p:cond delay="0"/>
                                          </p:stCondLst>
                                        </p:cTn>
                                        <p:tgtEl>
                                          <p:spTgt spid="46"/>
                                        </p:tgtEl>
                                        <p:attrNameLst>
                                          <p:attrName>style.visibility</p:attrName>
                                        </p:attrNameLst>
                                      </p:cBhvr>
                                      <p:to>
                                        <p:strVal val="visible"/>
                                      </p:to>
                                    </p:set>
                                    <p:anim calcmode="lin" valueType="num">
                                      <p:cBhvr>
                                        <p:cTn id="49" dur="750" fill="hold"/>
                                        <p:tgtEl>
                                          <p:spTgt spid="46"/>
                                        </p:tgtEl>
                                        <p:attrNameLst>
                                          <p:attrName>ppt_w</p:attrName>
                                        </p:attrNameLst>
                                      </p:cBhvr>
                                      <p:tavLst>
                                        <p:tav tm="0">
                                          <p:val>
                                            <p:fltVal val="0"/>
                                          </p:val>
                                        </p:tav>
                                        <p:tav tm="100000">
                                          <p:val>
                                            <p:strVal val="#ppt_w"/>
                                          </p:val>
                                        </p:tav>
                                      </p:tavLst>
                                    </p:anim>
                                    <p:anim calcmode="lin" valueType="num">
                                      <p:cBhvr>
                                        <p:cTn id="50" dur="750" fill="hold"/>
                                        <p:tgtEl>
                                          <p:spTgt spid="46"/>
                                        </p:tgtEl>
                                        <p:attrNameLst>
                                          <p:attrName>ppt_h</p:attrName>
                                        </p:attrNameLst>
                                      </p:cBhvr>
                                      <p:tavLst>
                                        <p:tav tm="0">
                                          <p:val>
                                            <p:fltVal val="0"/>
                                          </p:val>
                                        </p:tav>
                                        <p:tav tm="100000">
                                          <p:val>
                                            <p:strVal val="#ppt_h"/>
                                          </p:val>
                                        </p:tav>
                                      </p:tavLst>
                                    </p:anim>
                                    <p:animEffect transition="in" filter="fade">
                                      <p:cBhvr>
                                        <p:cTn id="51" dur="750"/>
                                        <p:tgtEl>
                                          <p:spTgt spid="46"/>
                                        </p:tgtEl>
                                      </p:cBhvr>
                                    </p:animEffect>
                                    <p:anim calcmode="lin" valueType="num">
                                      <p:cBhvr>
                                        <p:cTn id="52" dur="750" fill="hold"/>
                                        <p:tgtEl>
                                          <p:spTgt spid="46"/>
                                        </p:tgtEl>
                                        <p:attrNameLst>
                                          <p:attrName>ppt_x</p:attrName>
                                        </p:attrNameLst>
                                      </p:cBhvr>
                                      <p:tavLst>
                                        <p:tav tm="0">
                                          <p:val>
                                            <p:fltVal val="0.5"/>
                                          </p:val>
                                        </p:tav>
                                        <p:tav tm="100000">
                                          <p:val>
                                            <p:strVal val="#ppt_x"/>
                                          </p:val>
                                        </p:tav>
                                      </p:tavLst>
                                    </p:anim>
                                    <p:anim calcmode="lin" valueType="num">
                                      <p:cBhvr>
                                        <p:cTn id="53" dur="750" fill="hold"/>
                                        <p:tgtEl>
                                          <p:spTgt spid="4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000"/>
                                  </p:stCondLst>
                                  <p:childTnLst>
                                    <p:set>
                                      <p:cBhvr>
                                        <p:cTn id="55" dur="1" fill="hold">
                                          <p:stCondLst>
                                            <p:cond delay="0"/>
                                          </p:stCondLst>
                                        </p:cTn>
                                        <p:tgtEl>
                                          <p:spTgt spid="26"/>
                                        </p:tgtEl>
                                        <p:attrNameLst>
                                          <p:attrName>style.visibility</p:attrName>
                                        </p:attrNameLst>
                                      </p:cBhvr>
                                      <p:to>
                                        <p:strVal val="visible"/>
                                      </p:to>
                                    </p:set>
                                    <p:anim calcmode="lin" valueType="num">
                                      <p:cBhvr>
                                        <p:cTn id="56" dur="750" fill="hold"/>
                                        <p:tgtEl>
                                          <p:spTgt spid="26"/>
                                        </p:tgtEl>
                                        <p:attrNameLst>
                                          <p:attrName>ppt_w</p:attrName>
                                        </p:attrNameLst>
                                      </p:cBhvr>
                                      <p:tavLst>
                                        <p:tav tm="0">
                                          <p:val>
                                            <p:fltVal val="0"/>
                                          </p:val>
                                        </p:tav>
                                        <p:tav tm="100000">
                                          <p:val>
                                            <p:strVal val="#ppt_w"/>
                                          </p:val>
                                        </p:tav>
                                      </p:tavLst>
                                    </p:anim>
                                    <p:anim calcmode="lin" valueType="num">
                                      <p:cBhvr>
                                        <p:cTn id="57" dur="750" fill="hold"/>
                                        <p:tgtEl>
                                          <p:spTgt spid="26"/>
                                        </p:tgtEl>
                                        <p:attrNameLst>
                                          <p:attrName>ppt_h</p:attrName>
                                        </p:attrNameLst>
                                      </p:cBhvr>
                                      <p:tavLst>
                                        <p:tav tm="0">
                                          <p:val>
                                            <p:fltVal val="0"/>
                                          </p:val>
                                        </p:tav>
                                        <p:tav tm="100000">
                                          <p:val>
                                            <p:strVal val="#ppt_h"/>
                                          </p:val>
                                        </p:tav>
                                      </p:tavLst>
                                    </p:anim>
                                    <p:animEffect transition="in" filter="fade">
                                      <p:cBhvr>
                                        <p:cTn id="58" dur="750"/>
                                        <p:tgtEl>
                                          <p:spTgt spid="26"/>
                                        </p:tgtEl>
                                      </p:cBhvr>
                                    </p:animEffect>
                                    <p:anim calcmode="lin" valueType="num">
                                      <p:cBhvr>
                                        <p:cTn id="59" dur="750" fill="hold"/>
                                        <p:tgtEl>
                                          <p:spTgt spid="26"/>
                                        </p:tgtEl>
                                        <p:attrNameLst>
                                          <p:attrName>ppt_x</p:attrName>
                                        </p:attrNameLst>
                                      </p:cBhvr>
                                      <p:tavLst>
                                        <p:tav tm="0">
                                          <p:val>
                                            <p:fltVal val="0.5"/>
                                          </p:val>
                                        </p:tav>
                                        <p:tav tm="100000">
                                          <p:val>
                                            <p:strVal val="#ppt_x"/>
                                          </p:val>
                                        </p:tav>
                                      </p:tavLst>
                                    </p:anim>
                                    <p:anim calcmode="lin" valueType="num">
                                      <p:cBhvr>
                                        <p:cTn id="60" dur="750" fill="hold"/>
                                        <p:tgtEl>
                                          <p:spTgt spid="26"/>
                                        </p:tgtEl>
                                        <p:attrNameLst>
                                          <p:attrName>ppt_y</p:attrName>
                                        </p:attrNameLst>
                                      </p:cBhvr>
                                      <p:tavLst>
                                        <p:tav tm="0">
                                          <p:val>
                                            <p:fltVal val="0.5"/>
                                          </p:val>
                                        </p:tav>
                                        <p:tav tm="100000">
                                          <p:val>
                                            <p:strVal val="#ppt_y"/>
                                          </p:val>
                                        </p:tav>
                                      </p:tavLst>
                                    </p:anim>
                                  </p:childTnLst>
                                </p:cTn>
                              </p:par>
                              <p:par>
                                <p:cTn id="61" presetID="12" presetClass="entr" presetSubtype="8" fill="hold" grpId="0" nodeType="withEffect">
                                  <p:stCondLst>
                                    <p:cond delay="50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750"/>
                                        <p:tgtEl>
                                          <p:spTgt spid="49"/>
                                        </p:tgtEl>
                                        <p:attrNameLst>
                                          <p:attrName>ppt_x</p:attrName>
                                        </p:attrNameLst>
                                      </p:cBhvr>
                                      <p:tavLst>
                                        <p:tav tm="0">
                                          <p:val>
                                            <p:strVal val="#ppt_x-#ppt_w*1.125000"/>
                                          </p:val>
                                        </p:tav>
                                        <p:tav tm="100000">
                                          <p:val>
                                            <p:strVal val="#ppt_x"/>
                                          </p:val>
                                        </p:tav>
                                      </p:tavLst>
                                    </p:anim>
                                    <p:animEffect transition="in" filter="wipe(right)">
                                      <p:cBhvr>
                                        <p:cTn id="64" dur="750"/>
                                        <p:tgtEl>
                                          <p:spTgt spid="49"/>
                                        </p:tgtEl>
                                      </p:cBhvr>
                                    </p:animEffect>
                                  </p:childTnLst>
                                </p:cTn>
                              </p:par>
                              <p:par>
                                <p:cTn id="65" presetID="53" presetClass="entr" presetSubtype="528" fill="hold" nodeType="withEffect">
                                  <p:stCondLst>
                                    <p:cond delay="2000"/>
                                  </p:stCondLst>
                                  <p:childTnLst>
                                    <p:set>
                                      <p:cBhvr>
                                        <p:cTn id="66" dur="1" fill="hold">
                                          <p:stCondLst>
                                            <p:cond delay="0"/>
                                          </p:stCondLst>
                                        </p:cTn>
                                        <p:tgtEl>
                                          <p:spTgt spid="29"/>
                                        </p:tgtEl>
                                        <p:attrNameLst>
                                          <p:attrName>style.visibility</p:attrName>
                                        </p:attrNameLst>
                                      </p:cBhvr>
                                      <p:to>
                                        <p:strVal val="visible"/>
                                      </p:to>
                                    </p:set>
                                    <p:anim calcmode="lin" valueType="num">
                                      <p:cBhvr>
                                        <p:cTn id="67" dur="750" fill="hold"/>
                                        <p:tgtEl>
                                          <p:spTgt spid="29"/>
                                        </p:tgtEl>
                                        <p:attrNameLst>
                                          <p:attrName>ppt_w</p:attrName>
                                        </p:attrNameLst>
                                      </p:cBhvr>
                                      <p:tavLst>
                                        <p:tav tm="0">
                                          <p:val>
                                            <p:fltVal val="0"/>
                                          </p:val>
                                        </p:tav>
                                        <p:tav tm="100000">
                                          <p:val>
                                            <p:strVal val="#ppt_w"/>
                                          </p:val>
                                        </p:tav>
                                      </p:tavLst>
                                    </p:anim>
                                    <p:anim calcmode="lin" valueType="num">
                                      <p:cBhvr>
                                        <p:cTn id="68" dur="750" fill="hold"/>
                                        <p:tgtEl>
                                          <p:spTgt spid="29"/>
                                        </p:tgtEl>
                                        <p:attrNameLst>
                                          <p:attrName>ppt_h</p:attrName>
                                        </p:attrNameLst>
                                      </p:cBhvr>
                                      <p:tavLst>
                                        <p:tav tm="0">
                                          <p:val>
                                            <p:fltVal val="0"/>
                                          </p:val>
                                        </p:tav>
                                        <p:tav tm="100000">
                                          <p:val>
                                            <p:strVal val="#ppt_h"/>
                                          </p:val>
                                        </p:tav>
                                      </p:tavLst>
                                    </p:anim>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fltVal val="0.5"/>
                                          </p:val>
                                        </p:tav>
                                        <p:tav tm="100000">
                                          <p:val>
                                            <p:strVal val="#ppt_x"/>
                                          </p:val>
                                        </p:tav>
                                      </p:tavLst>
                                    </p:anim>
                                    <p:anim calcmode="lin" valueType="num">
                                      <p:cBhvr>
                                        <p:cTn id="71" dur="750" fill="hold"/>
                                        <p:tgtEl>
                                          <p:spTgt spid="29"/>
                                        </p:tgtEl>
                                        <p:attrNameLst>
                                          <p:attrName>ppt_y</p:attrName>
                                        </p:attrNameLst>
                                      </p:cBhvr>
                                      <p:tavLst>
                                        <p:tav tm="0">
                                          <p:val>
                                            <p:fltVal val="0.5"/>
                                          </p:val>
                                        </p:tav>
                                        <p:tav tm="100000">
                                          <p:val>
                                            <p:strVal val="#ppt_y"/>
                                          </p:val>
                                        </p:tav>
                                      </p:tavLst>
                                    </p:anim>
                                  </p:childTnLst>
                                </p:cTn>
                              </p:par>
                              <p:par>
                                <p:cTn id="72" presetID="53" presetClass="entr" presetSubtype="528" fill="hold" nodeType="withEffect">
                                  <p:stCondLst>
                                    <p:cond delay="2000"/>
                                  </p:stCondLst>
                                  <p:childTnLst>
                                    <p:set>
                                      <p:cBhvr>
                                        <p:cTn id="73" dur="1" fill="hold">
                                          <p:stCondLst>
                                            <p:cond delay="0"/>
                                          </p:stCondLst>
                                        </p:cTn>
                                        <p:tgtEl>
                                          <p:spTgt spid="50"/>
                                        </p:tgtEl>
                                        <p:attrNameLst>
                                          <p:attrName>style.visibility</p:attrName>
                                        </p:attrNameLst>
                                      </p:cBhvr>
                                      <p:to>
                                        <p:strVal val="visible"/>
                                      </p:to>
                                    </p:set>
                                    <p:anim calcmode="lin" valueType="num">
                                      <p:cBhvr>
                                        <p:cTn id="74" dur="750" fill="hold"/>
                                        <p:tgtEl>
                                          <p:spTgt spid="50"/>
                                        </p:tgtEl>
                                        <p:attrNameLst>
                                          <p:attrName>ppt_w</p:attrName>
                                        </p:attrNameLst>
                                      </p:cBhvr>
                                      <p:tavLst>
                                        <p:tav tm="0">
                                          <p:val>
                                            <p:fltVal val="0"/>
                                          </p:val>
                                        </p:tav>
                                        <p:tav tm="100000">
                                          <p:val>
                                            <p:strVal val="#ppt_w"/>
                                          </p:val>
                                        </p:tav>
                                      </p:tavLst>
                                    </p:anim>
                                    <p:anim calcmode="lin" valueType="num">
                                      <p:cBhvr>
                                        <p:cTn id="75" dur="750" fill="hold"/>
                                        <p:tgtEl>
                                          <p:spTgt spid="50"/>
                                        </p:tgtEl>
                                        <p:attrNameLst>
                                          <p:attrName>ppt_h</p:attrName>
                                        </p:attrNameLst>
                                      </p:cBhvr>
                                      <p:tavLst>
                                        <p:tav tm="0">
                                          <p:val>
                                            <p:fltVal val="0"/>
                                          </p:val>
                                        </p:tav>
                                        <p:tav tm="100000">
                                          <p:val>
                                            <p:strVal val="#ppt_h"/>
                                          </p:val>
                                        </p:tav>
                                      </p:tavLst>
                                    </p:anim>
                                    <p:animEffect transition="in" filter="fade">
                                      <p:cBhvr>
                                        <p:cTn id="76" dur="750"/>
                                        <p:tgtEl>
                                          <p:spTgt spid="50"/>
                                        </p:tgtEl>
                                      </p:cBhvr>
                                    </p:animEffect>
                                    <p:anim calcmode="lin" valueType="num">
                                      <p:cBhvr>
                                        <p:cTn id="77" dur="750" fill="hold"/>
                                        <p:tgtEl>
                                          <p:spTgt spid="50"/>
                                        </p:tgtEl>
                                        <p:attrNameLst>
                                          <p:attrName>ppt_x</p:attrName>
                                        </p:attrNameLst>
                                      </p:cBhvr>
                                      <p:tavLst>
                                        <p:tav tm="0">
                                          <p:val>
                                            <p:fltVal val="0.5"/>
                                          </p:val>
                                        </p:tav>
                                        <p:tav tm="100000">
                                          <p:val>
                                            <p:strVal val="#ppt_x"/>
                                          </p:val>
                                        </p:tav>
                                      </p:tavLst>
                                    </p:anim>
                                    <p:anim calcmode="lin" valueType="num">
                                      <p:cBhvr>
                                        <p:cTn id="78" dur="750" fill="hold"/>
                                        <p:tgtEl>
                                          <p:spTgt spid="50"/>
                                        </p:tgtEl>
                                        <p:attrNameLst>
                                          <p:attrName>ppt_y</p:attrName>
                                        </p:attrNameLst>
                                      </p:cBhvr>
                                      <p:tavLst>
                                        <p:tav tm="0">
                                          <p:val>
                                            <p:fltVal val="0.5"/>
                                          </p:val>
                                        </p:tav>
                                        <p:tav tm="100000">
                                          <p:val>
                                            <p:strVal val="#ppt_y"/>
                                          </p:val>
                                        </p:tav>
                                      </p:tavLst>
                                    </p:anim>
                                  </p:childTnLst>
                                </p:cTn>
                              </p:par>
                              <p:par>
                                <p:cTn id="79" presetID="12" presetClass="entr" presetSubtype="8" fill="hold" grpId="0" nodeType="withEffect">
                                  <p:stCondLst>
                                    <p:cond delay="50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750"/>
                                        <p:tgtEl>
                                          <p:spTgt spid="53"/>
                                        </p:tgtEl>
                                        <p:attrNameLst>
                                          <p:attrName>ppt_x</p:attrName>
                                        </p:attrNameLst>
                                      </p:cBhvr>
                                      <p:tavLst>
                                        <p:tav tm="0">
                                          <p:val>
                                            <p:strVal val="#ppt_x-#ppt_w*1.125000"/>
                                          </p:val>
                                        </p:tav>
                                        <p:tav tm="100000">
                                          <p:val>
                                            <p:strVal val="#ppt_x"/>
                                          </p:val>
                                        </p:tav>
                                      </p:tavLst>
                                    </p:anim>
                                    <p:animEffect transition="in" filter="wipe(right)">
                                      <p:cBhvr>
                                        <p:cTn id="82" dur="750"/>
                                        <p:tgtEl>
                                          <p:spTgt spid="53"/>
                                        </p:tgtEl>
                                      </p:cBhvr>
                                    </p:animEffect>
                                  </p:childTnLst>
                                </p:cTn>
                              </p:par>
                              <p:par>
                                <p:cTn id="83" presetID="12" presetClass="entr" presetSubtype="8" fill="hold" grpId="0" nodeType="withEffect">
                                  <p:stCondLst>
                                    <p:cond delay="500"/>
                                  </p:stCondLst>
                                  <p:childTnLst>
                                    <p:set>
                                      <p:cBhvr>
                                        <p:cTn id="84" dur="1" fill="hold">
                                          <p:stCondLst>
                                            <p:cond delay="0"/>
                                          </p:stCondLst>
                                        </p:cTn>
                                        <p:tgtEl>
                                          <p:spTgt spid="54"/>
                                        </p:tgtEl>
                                        <p:attrNameLst>
                                          <p:attrName>style.visibility</p:attrName>
                                        </p:attrNameLst>
                                      </p:cBhvr>
                                      <p:to>
                                        <p:strVal val="visible"/>
                                      </p:to>
                                    </p:set>
                                    <p:anim calcmode="lin" valueType="num">
                                      <p:cBhvr additive="base">
                                        <p:cTn id="85" dur="750"/>
                                        <p:tgtEl>
                                          <p:spTgt spid="54"/>
                                        </p:tgtEl>
                                        <p:attrNameLst>
                                          <p:attrName>ppt_x</p:attrName>
                                        </p:attrNameLst>
                                      </p:cBhvr>
                                      <p:tavLst>
                                        <p:tav tm="0">
                                          <p:val>
                                            <p:strVal val="#ppt_x-#ppt_w*1.125000"/>
                                          </p:val>
                                        </p:tav>
                                        <p:tav tm="100000">
                                          <p:val>
                                            <p:strVal val="#ppt_x"/>
                                          </p:val>
                                        </p:tav>
                                      </p:tavLst>
                                    </p:anim>
                                    <p:animEffect transition="in" filter="wipe(right)">
                                      <p:cBhvr>
                                        <p:cTn id="86"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8" grpId="0"/>
      <p:bldP spid="39" grpId="0"/>
      <p:bldP spid="49" grpId="0"/>
      <p:bldP spid="53"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9C3706E-C50C-4EEB-A8C3-B550C7F0AB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 y="-11785"/>
            <a:ext cx="12190413" cy="322555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624" y="437651"/>
            <a:ext cx="6636845" cy="3777026"/>
          </a:xfrm>
          <a:prstGeom prst="rect">
            <a:avLst/>
          </a:prstGeom>
        </p:spPr>
      </p:pic>
      <p:grpSp>
        <p:nvGrpSpPr>
          <p:cNvPr id="2" name="组合 1"/>
          <p:cNvGrpSpPr/>
          <p:nvPr/>
        </p:nvGrpSpPr>
        <p:grpSpPr>
          <a:xfrm flipH="1" flipV="1">
            <a:off x="-51568" y="6460406"/>
            <a:ext cx="12254681" cy="425503"/>
            <a:chOff x="-30162" y="562738"/>
            <a:chExt cx="12256276" cy="425404"/>
          </a:xfrm>
        </p:grpSpPr>
        <p:sp>
          <p:nvSpPr>
            <p:cNvPr id="21" name="任意多边形 20"/>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22" name="图片 21"/>
            <p:cNvPicPr>
              <a:picLocks noChangeAspect="1"/>
            </p:cNvPicPr>
            <p:nvPr/>
          </p:nvPicPr>
          <p:blipFill>
            <a:blip r:embed="rId5"/>
            <a:stretch>
              <a:fillRect/>
            </a:stretch>
          </p:blipFill>
          <p:spPr>
            <a:xfrm flipV="1">
              <a:off x="1001713" y="696916"/>
              <a:ext cx="3577790" cy="261329"/>
            </a:xfrm>
            <a:prstGeom prst="rect">
              <a:avLst/>
            </a:prstGeom>
          </p:spPr>
        </p:pic>
        <p:cxnSp>
          <p:nvCxnSpPr>
            <p:cNvPr id="23" name="直接连接符 22"/>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
        <p:nvSpPr>
          <p:cNvPr id="48" name="TextBox 9"/>
          <p:cNvSpPr txBox="1"/>
          <p:nvPr/>
        </p:nvSpPr>
        <p:spPr bwMode="auto">
          <a:xfrm>
            <a:off x="8188574" y="1668078"/>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项目背景介绍</a:t>
            </a:r>
          </a:p>
        </p:txBody>
      </p:sp>
      <p:sp>
        <p:nvSpPr>
          <p:cNvPr id="25" name="TextBox 11"/>
          <p:cNvSpPr txBox="1">
            <a:spLocks noChangeArrowheads="1"/>
          </p:cNvSpPr>
          <p:nvPr/>
        </p:nvSpPr>
        <p:spPr bwMode="auto">
          <a:xfrm>
            <a:off x="636269" y="4106186"/>
            <a:ext cx="111598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dirty="0"/>
              <a:t>        过去企业在与顾客的卖买过程中企业物资供应很复杂繁琐，并且物资种类繁多，订货、管理和发放的渠道也各有不同，而且顾客只能线下购物</a:t>
            </a:r>
            <a:r>
              <a:rPr lang="en-US" altLang="zh-CN" sz="2800" dirty="0"/>
              <a:t>……</a:t>
            </a:r>
            <a:r>
              <a:rPr lang="zh-CN" altLang="en-US" sz="2800" dirty="0"/>
              <a:t>企业与顾客之间都不便利，而采用</a:t>
            </a:r>
            <a:r>
              <a:rPr lang="zh-CN" altLang="zh-CN" sz="2800" dirty="0"/>
              <a:t>现代信息技术</a:t>
            </a:r>
            <a:r>
              <a:rPr lang="zh-CN" altLang="en-US" sz="2800" dirty="0"/>
              <a:t>就能很好的解决这些问题，基于信息技术制作产销存一体化信息系统实现企业的有效管理同时满足顾客对购买商品的基本要求这是有必要的。</a:t>
            </a:r>
            <a:endParaRPr lang="zh-CN" altLang="zh-CN" sz="2800" dirty="0"/>
          </a:p>
        </p:txBody>
      </p:sp>
      <p:grpSp>
        <p:nvGrpSpPr>
          <p:cNvPr id="3" name="组合 2"/>
          <p:cNvGrpSpPr/>
          <p:nvPr/>
        </p:nvGrpSpPr>
        <p:grpSpPr>
          <a:xfrm>
            <a:off x="838622" y="3379613"/>
            <a:ext cx="3360300" cy="458006"/>
            <a:chOff x="982663" y="4610247"/>
            <a:chExt cx="3360737" cy="457900"/>
          </a:xfrm>
        </p:grpSpPr>
        <p:sp>
          <p:nvSpPr>
            <p:cNvPr id="26" name="矩形 25"/>
            <p:cNvSpPr/>
            <p:nvPr/>
          </p:nvSpPr>
          <p:spPr>
            <a:xfrm>
              <a:off x="982663" y="4610247"/>
              <a:ext cx="3360737" cy="457900"/>
            </a:xfrm>
            <a:prstGeom prst="rect">
              <a:avLst/>
            </a:pr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7" name="TextBox 9"/>
            <p:cNvSpPr txBox="1"/>
            <p:nvPr/>
          </p:nvSpPr>
          <p:spPr bwMode="auto">
            <a:xfrm>
              <a:off x="1109737" y="4629875"/>
              <a:ext cx="3233663" cy="400110"/>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项目背景介绍</a:t>
              </a:r>
            </a:p>
          </p:txBody>
        </p:sp>
      </p:grpSp>
    </p:spTree>
    <p:extLst>
      <p:ext uri="{BB962C8B-B14F-4D97-AF65-F5344CB8AC3E}">
        <p14:creationId xmlns:p14="http://schemas.microsoft.com/office/powerpoint/2010/main" val="323929166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grpId="0" nodeType="with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par>
                                <p:cTn id="8" presetID="14" presetClass="entr" presetSubtype="1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par>
                          <p:cTn id="11" fill="hold">
                            <p:stCondLst>
                              <p:cond delay="1000"/>
                            </p:stCondLst>
                            <p:childTnLst>
                              <p:par>
                                <p:cTn id="12" presetID="2" presetClass="entr" presetSubtype="2"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a:extLst>
              <a:ext uri="{FF2B5EF4-FFF2-40B4-BE49-F238E27FC236}">
                <a16:creationId xmlns:a16="http://schemas.microsoft.com/office/drawing/2014/main" id="{4CEA738A-FE7D-46AB-9A3B-EB4D601897EC}"/>
              </a:ext>
            </a:extLst>
          </p:cNvPr>
          <p:cNvSpPr/>
          <p:nvPr/>
        </p:nvSpPr>
        <p:spPr>
          <a:xfrm flipH="1" flipV="1">
            <a:off x="-21477" y="1308043"/>
            <a:ext cx="12254680" cy="1900429"/>
          </a:xfrm>
          <a:custGeom>
            <a:avLst/>
            <a:gdLst>
              <a:gd name="connsiteX0" fmla="*/ 12431910 w 12431910"/>
              <a:gd name="connsiteY0" fmla="*/ 1900429 h 1900429"/>
              <a:gd name="connsiteX1" fmla="*/ 5735166 w 12431910"/>
              <a:gd name="connsiteY1" fmla="*/ 1900429 h 1900429"/>
              <a:gd name="connsiteX2" fmla="*/ 5716346 w 12431910"/>
              <a:gd name="connsiteY2" fmla="*/ 1900429 h 1900429"/>
              <a:gd name="connsiteX3" fmla="*/ 5716346 w 12431910"/>
              <a:gd name="connsiteY3" fmla="*/ 1890002 h 1900429"/>
              <a:gd name="connsiteX4" fmla="*/ 5130634 w 12431910"/>
              <a:gd name="connsiteY4" fmla="*/ 1565481 h 1900429"/>
              <a:gd name="connsiteX5" fmla="*/ 0 w 12431910"/>
              <a:gd name="connsiteY5" fmla="*/ 1565481 h 1900429"/>
              <a:gd name="connsiteX6" fmla="*/ 0 w 12431910"/>
              <a:gd name="connsiteY6" fmla="*/ 0 h 1900429"/>
              <a:gd name="connsiteX7" fmla="*/ 7247335 w 12431910"/>
              <a:gd name="connsiteY7" fmla="*/ 0 h 1900429"/>
              <a:gd name="connsiteX8" fmla="*/ 7247335 w 12431910"/>
              <a:gd name="connsiteY8" fmla="*/ 23603 h 1900429"/>
              <a:gd name="connsiteX9" fmla="*/ 7809267 w 12431910"/>
              <a:gd name="connsiteY9" fmla="*/ 334948 h 1900429"/>
              <a:gd name="connsiteX10" fmla="*/ 12431910 w 12431910"/>
              <a:gd name="connsiteY10" fmla="*/ 334948 h 19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1910" h="1900429">
                <a:moveTo>
                  <a:pt x="12431910" y="1900429"/>
                </a:moveTo>
                <a:lnTo>
                  <a:pt x="5735166" y="1900429"/>
                </a:lnTo>
                <a:lnTo>
                  <a:pt x="5716346" y="1900429"/>
                </a:lnTo>
                <a:lnTo>
                  <a:pt x="5716346" y="1890002"/>
                </a:lnTo>
                <a:lnTo>
                  <a:pt x="5130634" y="1565481"/>
                </a:lnTo>
                <a:lnTo>
                  <a:pt x="0" y="1565481"/>
                </a:lnTo>
                <a:lnTo>
                  <a:pt x="0" y="0"/>
                </a:lnTo>
                <a:lnTo>
                  <a:pt x="7247335" y="0"/>
                </a:lnTo>
                <a:lnTo>
                  <a:pt x="7247335" y="23603"/>
                </a:lnTo>
                <a:lnTo>
                  <a:pt x="7809267" y="334948"/>
                </a:lnTo>
                <a:lnTo>
                  <a:pt x="12431910" y="334948"/>
                </a:lnTo>
                <a:close/>
              </a:path>
            </a:pathLst>
          </a:custGeom>
          <a:blipFill dpi="0" rotWithShape="0">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9793020" y="984551"/>
            <a:ext cx="1378352" cy="2617600"/>
            <a:chOff x="14346238" y="-5462588"/>
            <a:chExt cx="3359150" cy="6376988"/>
          </a:xfrm>
        </p:grpSpPr>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6238" y="-5462588"/>
              <a:ext cx="3359150" cy="637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6"/>
            <p:cNvSpPr>
              <a:spLocks/>
            </p:cNvSpPr>
            <p:nvPr/>
          </p:nvSpPr>
          <p:spPr bwMode="auto">
            <a:xfrm>
              <a:off x="15578138" y="-4926013"/>
              <a:ext cx="882650" cy="134938"/>
            </a:xfrm>
            <a:custGeom>
              <a:avLst/>
              <a:gdLst>
                <a:gd name="T0" fmla="*/ 18 w 235"/>
                <a:gd name="T1" fmla="*/ 0 h 36"/>
                <a:gd name="T2" fmla="*/ 217 w 235"/>
                <a:gd name="T3" fmla="*/ 0 h 36"/>
                <a:gd name="T4" fmla="*/ 235 w 235"/>
                <a:gd name="T5" fmla="*/ 18 h 36"/>
                <a:gd name="T6" fmla="*/ 217 w 235"/>
                <a:gd name="T7" fmla="*/ 36 h 36"/>
                <a:gd name="T8" fmla="*/ 18 w 235"/>
                <a:gd name="T9" fmla="*/ 36 h 36"/>
                <a:gd name="T10" fmla="*/ 0 w 235"/>
                <a:gd name="T11" fmla="*/ 18 h 36"/>
                <a:gd name="T12" fmla="*/ 18 w 235"/>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35" h="36">
                  <a:moveTo>
                    <a:pt x="18" y="0"/>
                  </a:moveTo>
                  <a:cubicBezTo>
                    <a:pt x="217" y="0"/>
                    <a:pt x="217" y="0"/>
                    <a:pt x="217" y="0"/>
                  </a:cubicBezTo>
                  <a:cubicBezTo>
                    <a:pt x="227" y="0"/>
                    <a:pt x="235" y="8"/>
                    <a:pt x="235" y="18"/>
                  </a:cubicBezTo>
                  <a:cubicBezTo>
                    <a:pt x="235" y="28"/>
                    <a:pt x="227" y="36"/>
                    <a:pt x="217" y="36"/>
                  </a:cubicBezTo>
                  <a:cubicBezTo>
                    <a:pt x="18" y="36"/>
                    <a:pt x="18" y="36"/>
                    <a:pt x="18" y="36"/>
                  </a:cubicBezTo>
                  <a:cubicBezTo>
                    <a:pt x="8" y="36"/>
                    <a:pt x="0" y="28"/>
                    <a:pt x="0" y="18"/>
                  </a:cubicBezTo>
                  <a:cubicBezTo>
                    <a:pt x="0" y="8"/>
                    <a:pt x="8" y="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6" name="Oval 7"/>
            <p:cNvSpPr>
              <a:spLocks noChangeArrowheads="1"/>
            </p:cNvSpPr>
            <p:nvPr/>
          </p:nvSpPr>
          <p:spPr bwMode="auto">
            <a:xfrm>
              <a:off x="15867063" y="120650"/>
              <a:ext cx="304800" cy="301625"/>
            </a:xfrm>
            <a:prstGeom prst="ellipse">
              <a:avLst/>
            </a:prstGeom>
            <a:solidFill>
              <a:srgbClr val="1414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7" name="Freeform 8"/>
            <p:cNvSpPr>
              <a:spLocks noEditPoints="1"/>
            </p:cNvSpPr>
            <p:nvPr/>
          </p:nvSpPr>
          <p:spPr bwMode="auto">
            <a:xfrm>
              <a:off x="15836900" y="90488"/>
              <a:ext cx="365125" cy="361950"/>
            </a:xfrm>
            <a:custGeom>
              <a:avLst/>
              <a:gdLst>
                <a:gd name="T0" fmla="*/ 62 w 97"/>
                <a:gd name="T1" fmla="*/ 94 h 96"/>
                <a:gd name="T2" fmla="*/ 48 w 97"/>
                <a:gd name="T3" fmla="*/ 96 h 96"/>
                <a:gd name="T4" fmla="*/ 14 w 97"/>
                <a:gd name="T5" fmla="*/ 82 h 96"/>
                <a:gd name="T6" fmla="*/ 0 w 97"/>
                <a:gd name="T7" fmla="*/ 48 h 96"/>
                <a:gd name="T8" fmla="*/ 48 w 97"/>
                <a:gd name="T9" fmla="*/ 0 h 96"/>
                <a:gd name="T10" fmla="*/ 97 w 97"/>
                <a:gd name="T11" fmla="*/ 48 h 96"/>
                <a:gd name="T12" fmla="*/ 62 w 97"/>
                <a:gd name="T13" fmla="*/ 94 h 96"/>
                <a:gd name="T14" fmla="*/ 39 w 97"/>
                <a:gd name="T15" fmla="*/ 17 h 96"/>
                <a:gd name="T16" fmla="*/ 16 w 97"/>
                <a:gd name="T17" fmla="*/ 48 h 96"/>
                <a:gd name="T18" fmla="*/ 25 w 97"/>
                <a:gd name="T19" fmla="*/ 71 h 96"/>
                <a:gd name="T20" fmla="*/ 48 w 97"/>
                <a:gd name="T21" fmla="*/ 80 h 96"/>
                <a:gd name="T22" fmla="*/ 81 w 97"/>
                <a:gd name="T23" fmla="*/ 48 h 96"/>
                <a:gd name="T24" fmla="*/ 48 w 97"/>
                <a:gd name="T25" fmla="*/ 16 h 96"/>
                <a:gd name="T26" fmla="*/ 39 w 97"/>
                <a:gd name="T2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96">
                  <a:moveTo>
                    <a:pt x="62" y="94"/>
                  </a:moveTo>
                  <a:cubicBezTo>
                    <a:pt x="58" y="96"/>
                    <a:pt x="53" y="96"/>
                    <a:pt x="48" y="96"/>
                  </a:cubicBezTo>
                  <a:cubicBezTo>
                    <a:pt x="35" y="96"/>
                    <a:pt x="23" y="91"/>
                    <a:pt x="14" y="82"/>
                  </a:cubicBezTo>
                  <a:cubicBezTo>
                    <a:pt x="5" y="73"/>
                    <a:pt x="0" y="61"/>
                    <a:pt x="0" y="48"/>
                  </a:cubicBezTo>
                  <a:cubicBezTo>
                    <a:pt x="0" y="22"/>
                    <a:pt x="22" y="0"/>
                    <a:pt x="48" y="0"/>
                  </a:cubicBezTo>
                  <a:cubicBezTo>
                    <a:pt x="75" y="0"/>
                    <a:pt x="97" y="22"/>
                    <a:pt x="97" y="48"/>
                  </a:cubicBezTo>
                  <a:cubicBezTo>
                    <a:pt x="97" y="69"/>
                    <a:pt x="83" y="88"/>
                    <a:pt x="62" y="94"/>
                  </a:cubicBezTo>
                  <a:close/>
                  <a:moveTo>
                    <a:pt x="39" y="17"/>
                  </a:moveTo>
                  <a:cubicBezTo>
                    <a:pt x="25" y="21"/>
                    <a:pt x="16" y="34"/>
                    <a:pt x="16" y="48"/>
                  </a:cubicBezTo>
                  <a:cubicBezTo>
                    <a:pt x="16" y="56"/>
                    <a:pt x="19" y="65"/>
                    <a:pt x="25" y="71"/>
                  </a:cubicBezTo>
                  <a:cubicBezTo>
                    <a:pt x="31" y="77"/>
                    <a:pt x="40" y="80"/>
                    <a:pt x="48" y="80"/>
                  </a:cubicBezTo>
                  <a:cubicBezTo>
                    <a:pt x="66" y="80"/>
                    <a:pt x="81" y="65"/>
                    <a:pt x="81" y="48"/>
                  </a:cubicBezTo>
                  <a:cubicBezTo>
                    <a:pt x="81" y="30"/>
                    <a:pt x="66" y="16"/>
                    <a:pt x="48" y="16"/>
                  </a:cubicBezTo>
                  <a:cubicBezTo>
                    <a:pt x="45" y="16"/>
                    <a:pt x="42" y="16"/>
                    <a:pt x="3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8" name="Freeform 9"/>
            <p:cNvSpPr>
              <a:spLocks/>
            </p:cNvSpPr>
            <p:nvPr/>
          </p:nvSpPr>
          <p:spPr bwMode="auto">
            <a:xfrm>
              <a:off x="14578013" y="-4406900"/>
              <a:ext cx="2879725" cy="4216400"/>
            </a:xfrm>
            <a:custGeom>
              <a:avLst/>
              <a:gdLst>
                <a:gd name="T0" fmla="*/ 909 w 1814"/>
                <a:gd name="T1" fmla="*/ 0 h 2656"/>
                <a:gd name="T2" fmla="*/ 0 w 1814"/>
                <a:gd name="T3" fmla="*/ 0 h 2656"/>
                <a:gd name="T4" fmla="*/ 0 w 1814"/>
                <a:gd name="T5" fmla="*/ 2656 h 2656"/>
                <a:gd name="T6" fmla="*/ 907 w 1814"/>
                <a:gd name="T7" fmla="*/ 2656 h 2656"/>
                <a:gd name="T8" fmla="*/ 1814 w 1814"/>
                <a:gd name="T9" fmla="*/ 2656 h 2656"/>
                <a:gd name="T10" fmla="*/ 1814 w 1814"/>
                <a:gd name="T11" fmla="*/ 0 h 2656"/>
                <a:gd name="T12" fmla="*/ 909 w 1814"/>
                <a:gd name="T13" fmla="*/ 0 h 2656"/>
              </a:gdLst>
              <a:ahLst/>
              <a:cxnLst>
                <a:cxn ang="0">
                  <a:pos x="T0" y="T1"/>
                </a:cxn>
                <a:cxn ang="0">
                  <a:pos x="T2" y="T3"/>
                </a:cxn>
                <a:cxn ang="0">
                  <a:pos x="T4" y="T5"/>
                </a:cxn>
                <a:cxn ang="0">
                  <a:pos x="T6" y="T7"/>
                </a:cxn>
                <a:cxn ang="0">
                  <a:pos x="T8" y="T9"/>
                </a:cxn>
                <a:cxn ang="0">
                  <a:pos x="T10" y="T11"/>
                </a:cxn>
                <a:cxn ang="0">
                  <a:pos x="T12" y="T13"/>
                </a:cxn>
              </a:cxnLst>
              <a:rect l="0" t="0" r="r" b="b"/>
              <a:pathLst>
                <a:path w="1814" h="2656">
                  <a:moveTo>
                    <a:pt x="909" y="0"/>
                  </a:moveTo>
                  <a:lnTo>
                    <a:pt x="0" y="0"/>
                  </a:lnTo>
                  <a:lnTo>
                    <a:pt x="0" y="2656"/>
                  </a:lnTo>
                  <a:lnTo>
                    <a:pt x="907" y="2656"/>
                  </a:lnTo>
                  <a:lnTo>
                    <a:pt x="1814" y="2656"/>
                  </a:lnTo>
                  <a:lnTo>
                    <a:pt x="1814" y="0"/>
                  </a:lnTo>
                  <a:lnTo>
                    <a:pt x="9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9" name="Rectangle 12"/>
            <p:cNvSpPr>
              <a:spLocks noChangeArrowheads="1"/>
            </p:cNvSpPr>
            <p:nvPr/>
          </p:nvSpPr>
          <p:spPr bwMode="auto">
            <a:xfrm>
              <a:off x="14957425" y="-4035425"/>
              <a:ext cx="2074863" cy="18542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0" name="Rectangle 13"/>
            <p:cNvSpPr>
              <a:spLocks noChangeArrowheads="1"/>
            </p:cNvSpPr>
            <p:nvPr/>
          </p:nvSpPr>
          <p:spPr bwMode="auto">
            <a:xfrm>
              <a:off x="15352713" y="-1831975"/>
              <a:ext cx="1333500" cy="158750"/>
            </a:xfrm>
            <a:prstGeom prst="rect">
              <a:avLst/>
            </a:prstGeom>
            <a:solidFill>
              <a:srgbClr val="403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1" name="Rectangle 14"/>
            <p:cNvSpPr>
              <a:spLocks noChangeArrowheads="1"/>
            </p:cNvSpPr>
            <p:nvPr/>
          </p:nvSpPr>
          <p:spPr bwMode="auto">
            <a:xfrm>
              <a:off x="14987588" y="-1065212"/>
              <a:ext cx="2063750" cy="1127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2" name="Rectangle 15"/>
            <p:cNvSpPr>
              <a:spLocks noChangeArrowheads="1"/>
            </p:cNvSpPr>
            <p:nvPr/>
          </p:nvSpPr>
          <p:spPr bwMode="auto">
            <a:xfrm>
              <a:off x="14987588" y="-1362075"/>
              <a:ext cx="2063750" cy="1127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3" name="Rectangle 16"/>
            <p:cNvSpPr>
              <a:spLocks noChangeArrowheads="1"/>
            </p:cNvSpPr>
            <p:nvPr/>
          </p:nvSpPr>
          <p:spPr bwMode="auto">
            <a:xfrm>
              <a:off x="14987588" y="-784225"/>
              <a:ext cx="2063750" cy="117475"/>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nvGrpSpPr>
          <p:cNvPr id="14" name="组合 13"/>
          <p:cNvGrpSpPr/>
          <p:nvPr/>
        </p:nvGrpSpPr>
        <p:grpSpPr>
          <a:xfrm>
            <a:off x="834537" y="469375"/>
            <a:ext cx="3360300" cy="458006"/>
            <a:chOff x="982663" y="4052046"/>
            <a:chExt cx="3360737" cy="457900"/>
          </a:xfrm>
        </p:grpSpPr>
        <p:sp>
          <p:nvSpPr>
            <p:cNvPr id="44" name="矩形 43"/>
            <p:cNvSpPr/>
            <p:nvPr/>
          </p:nvSpPr>
          <p:spPr>
            <a:xfrm>
              <a:off x="982663" y="4052046"/>
              <a:ext cx="3360737" cy="457900"/>
            </a:xfrm>
            <a:prstGeom prst="rect">
              <a:avLst/>
            </a:pr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 name="TextBox 9"/>
            <p:cNvSpPr txBox="1"/>
            <p:nvPr/>
          </p:nvSpPr>
          <p:spPr bwMode="auto">
            <a:xfrm>
              <a:off x="982663" y="4080941"/>
              <a:ext cx="3233663" cy="400017"/>
            </a:xfrm>
            <a:prstGeom prst="rect">
              <a:avLst/>
            </a:prstGeom>
            <a:noFill/>
          </p:spPr>
          <p:txBody>
            <a:bodyPr wrap="square">
              <a:spAutoFit/>
            </a:bodyPr>
            <a:lstStyle/>
            <a:p>
              <a:pPr defTabSz="914400">
                <a:defRPr/>
              </a:pPr>
              <a:r>
                <a:rPr lang="zh-CN" altLang="en-US" sz="2000" b="1" spc="600" dirty="0">
                  <a:solidFill>
                    <a:prstClr val="white"/>
                  </a:solidFill>
                  <a:latin typeface="微软雅黑" panose="020B0503020204020204" pitchFamily="34" charset="-122"/>
                  <a:ea typeface="微软雅黑" panose="020B0503020204020204" pitchFamily="34" charset="-122"/>
                </a:rPr>
                <a:t>项目需求分析</a:t>
              </a:r>
            </a:p>
          </p:txBody>
        </p:sp>
      </p:grpSp>
      <p:grpSp>
        <p:nvGrpSpPr>
          <p:cNvPr id="33" name="组合 32"/>
          <p:cNvGrpSpPr/>
          <p:nvPr/>
        </p:nvGrpSpPr>
        <p:grpSpPr>
          <a:xfrm>
            <a:off x="828887" y="3681352"/>
            <a:ext cx="10523860" cy="1950534"/>
            <a:chOff x="6709042" y="2270639"/>
            <a:chExt cx="5247812" cy="1950084"/>
          </a:xfrm>
        </p:grpSpPr>
        <p:sp>
          <p:nvSpPr>
            <p:cNvPr id="34" name="TextBox 11"/>
            <p:cNvSpPr txBox="1">
              <a:spLocks noChangeArrowheads="1"/>
            </p:cNvSpPr>
            <p:nvPr/>
          </p:nvSpPr>
          <p:spPr bwMode="auto">
            <a:xfrm>
              <a:off x="6715922" y="2270639"/>
              <a:ext cx="5240932" cy="195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r>
                <a:rPr lang="zh-CN" altLang="en-US" sz="2800" dirty="0">
                  <a:solidFill>
                    <a:prstClr val="black"/>
                  </a:solidFill>
                  <a:latin typeface="+mn-ea"/>
                  <a:ea typeface="+mn-ea"/>
                </a:rPr>
                <a:t>实现该项目需要满足商家</a:t>
              </a:r>
              <a:r>
                <a:rPr lang="zh-CN" altLang="zh-CN" sz="2800" dirty="0">
                  <a:latin typeface="+mn-ea"/>
                  <a:ea typeface="+mn-ea"/>
                </a:rPr>
                <a:t>基于现代信息技术，采用先进管理思想</a:t>
              </a:r>
              <a:r>
                <a:rPr lang="zh-CN" altLang="en-US" sz="2800" dirty="0">
                  <a:latin typeface="+mn-ea"/>
                  <a:ea typeface="+mn-ea"/>
                </a:rPr>
                <a:t>实现对商品的进、销、存，同时满足顾客对商品基本信息的了解，根据需求进行购买。</a:t>
              </a:r>
              <a:endParaRPr lang="zh-CN" altLang="en-US" sz="2800" dirty="0">
                <a:solidFill>
                  <a:prstClr val="black"/>
                </a:solidFill>
                <a:latin typeface="+mn-ea"/>
                <a:ea typeface="+mn-ea"/>
              </a:endParaRPr>
            </a:p>
          </p:txBody>
        </p:sp>
        <p:sp>
          <p:nvSpPr>
            <p:cNvPr id="35" name="TextBox 11"/>
            <p:cNvSpPr txBox="1">
              <a:spLocks noChangeArrowheads="1"/>
            </p:cNvSpPr>
            <p:nvPr/>
          </p:nvSpPr>
          <p:spPr bwMode="auto">
            <a:xfrm>
              <a:off x="6709042" y="2903250"/>
              <a:ext cx="5240932" cy="37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37" name="任意多边形 36"/>
          <p:cNvSpPr/>
          <p:nvPr/>
        </p:nvSpPr>
        <p:spPr>
          <a:xfrm flipH="1">
            <a:off x="5096090" y="-75289"/>
            <a:ext cx="7107798" cy="196850"/>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 name="connsiteX0" fmla="*/ 0 w 12226180"/>
              <a:gd name="connsiteY0" fmla="*/ 526616 h 1017874"/>
              <a:gd name="connsiteX1" fmla="*/ 0 w 12226180"/>
              <a:gd name="connsiteY1" fmla="*/ 1017874 h 1017874"/>
              <a:gd name="connsiteX2" fmla="*/ 6548284 w 12226180"/>
              <a:gd name="connsiteY2" fmla="*/ 1017874 h 1017874"/>
              <a:gd name="connsiteX3" fmla="*/ 7108723 w 12226180"/>
              <a:gd name="connsiteY3" fmla="*/ 663912 h 1017874"/>
              <a:gd name="connsiteX4" fmla="*/ 12211665 w 12226180"/>
              <a:gd name="connsiteY4" fmla="*/ 663912 h 1017874"/>
              <a:gd name="connsiteX5" fmla="*/ 12226180 w 12226180"/>
              <a:gd name="connsiteY5" fmla="*/ 1 h 1017874"/>
              <a:gd name="connsiteX6" fmla="*/ 0 w 12226180"/>
              <a:gd name="connsiteY6" fmla="*/ 526616 h 1017874"/>
              <a:gd name="connsiteX0" fmla="*/ 0 w 12211665"/>
              <a:gd name="connsiteY0" fmla="*/ 0 h 491258"/>
              <a:gd name="connsiteX1" fmla="*/ 0 w 12211665"/>
              <a:gd name="connsiteY1" fmla="*/ 491258 h 491258"/>
              <a:gd name="connsiteX2" fmla="*/ 6548284 w 12211665"/>
              <a:gd name="connsiteY2" fmla="*/ 491258 h 491258"/>
              <a:gd name="connsiteX3" fmla="*/ 7108723 w 12211665"/>
              <a:gd name="connsiteY3" fmla="*/ 137296 h 491258"/>
              <a:gd name="connsiteX4" fmla="*/ 12211665 w 12211665"/>
              <a:gd name="connsiteY4" fmla="*/ 137296 h 491258"/>
              <a:gd name="connsiteX5" fmla="*/ 0 w 12211665"/>
              <a:gd name="connsiteY5" fmla="*/ 0 h 491258"/>
              <a:gd name="connsiteX0" fmla="*/ 0 w 7108723"/>
              <a:gd name="connsiteY0" fmla="*/ 0 h 491258"/>
              <a:gd name="connsiteX1" fmla="*/ 0 w 7108723"/>
              <a:gd name="connsiteY1" fmla="*/ 491258 h 491258"/>
              <a:gd name="connsiteX2" fmla="*/ 6548284 w 7108723"/>
              <a:gd name="connsiteY2" fmla="*/ 491258 h 491258"/>
              <a:gd name="connsiteX3" fmla="*/ 7108723 w 7108723"/>
              <a:gd name="connsiteY3" fmla="*/ 137296 h 491258"/>
              <a:gd name="connsiteX4" fmla="*/ 0 w 7108723"/>
              <a:gd name="connsiteY4" fmla="*/ 0 h 49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8723" h="491258">
                <a:moveTo>
                  <a:pt x="0" y="0"/>
                </a:moveTo>
                <a:lnTo>
                  <a:pt x="0" y="491258"/>
                </a:lnTo>
                <a:lnTo>
                  <a:pt x="6548284" y="491258"/>
                </a:lnTo>
                <a:lnTo>
                  <a:pt x="7108723" y="137296"/>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45" name="组合 44"/>
          <p:cNvGrpSpPr/>
          <p:nvPr/>
        </p:nvGrpSpPr>
        <p:grpSpPr>
          <a:xfrm flipH="1" flipV="1">
            <a:off x="-51568" y="6460406"/>
            <a:ext cx="12254681" cy="425503"/>
            <a:chOff x="-30162" y="562738"/>
            <a:chExt cx="12256276" cy="425404"/>
          </a:xfrm>
        </p:grpSpPr>
        <p:sp>
          <p:nvSpPr>
            <p:cNvPr id="46" name="任意多边形 45"/>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endParaRPr>
            </a:p>
          </p:txBody>
        </p:sp>
        <p:pic>
          <p:nvPicPr>
            <p:cNvPr id="47" name="图片 46"/>
            <p:cNvPicPr>
              <a:picLocks noChangeAspect="1"/>
            </p:cNvPicPr>
            <p:nvPr/>
          </p:nvPicPr>
          <p:blipFill>
            <a:blip r:embed="rId5"/>
            <a:stretch>
              <a:fillRect/>
            </a:stretch>
          </p:blipFill>
          <p:spPr>
            <a:xfrm flipV="1">
              <a:off x="1001713" y="696916"/>
              <a:ext cx="3577790" cy="261329"/>
            </a:xfrm>
            <a:prstGeom prst="rect">
              <a:avLst/>
            </a:prstGeom>
          </p:spPr>
        </p:pic>
        <p:cxnSp>
          <p:nvCxnSpPr>
            <p:cNvPr id="48" name="直接连接符 47"/>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955443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down)">
                                      <p:cBhvr>
                                        <p:cTn id="12" dur="500"/>
                                        <p:tgtEl>
                                          <p:spTgt spid="14"/>
                                        </p:tgtEl>
                                      </p:cBhvr>
                                    </p:animEffect>
                                  </p:childTnLst>
                                </p:cTn>
                              </p:par>
                              <p:par>
                                <p:cTn id="13" presetID="12" presetClass="entr" presetSubtype="1" fill="hold" nodeType="withEffect">
                                  <p:stCondLst>
                                    <p:cond delay="17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down)">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a:extLst>
              <a:ext uri="{FF2B5EF4-FFF2-40B4-BE49-F238E27FC236}">
                <a16:creationId xmlns:a16="http://schemas.microsoft.com/office/drawing/2014/main" id="{4CEA738A-FE7D-46AB-9A3B-EB4D601897EC}"/>
              </a:ext>
            </a:extLst>
          </p:cNvPr>
          <p:cNvSpPr/>
          <p:nvPr/>
        </p:nvSpPr>
        <p:spPr>
          <a:xfrm flipH="1" flipV="1">
            <a:off x="0" y="689920"/>
            <a:ext cx="12254680" cy="1900429"/>
          </a:xfrm>
          <a:custGeom>
            <a:avLst/>
            <a:gdLst>
              <a:gd name="connsiteX0" fmla="*/ 12431910 w 12431910"/>
              <a:gd name="connsiteY0" fmla="*/ 1900429 h 1900429"/>
              <a:gd name="connsiteX1" fmla="*/ 5735166 w 12431910"/>
              <a:gd name="connsiteY1" fmla="*/ 1900429 h 1900429"/>
              <a:gd name="connsiteX2" fmla="*/ 5716346 w 12431910"/>
              <a:gd name="connsiteY2" fmla="*/ 1900429 h 1900429"/>
              <a:gd name="connsiteX3" fmla="*/ 5716346 w 12431910"/>
              <a:gd name="connsiteY3" fmla="*/ 1890002 h 1900429"/>
              <a:gd name="connsiteX4" fmla="*/ 5130634 w 12431910"/>
              <a:gd name="connsiteY4" fmla="*/ 1565481 h 1900429"/>
              <a:gd name="connsiteX5" fmla="*/ 0 w 12431910"/>
              <a:gd name="connsiteY5" fmla="*/ 1565481 h 1900429"/>
              <a:gd name="connsiteX6" fmla="*/ 0 w 12431910"/>
              <a:gd name="connsiteY6" fmla="*/ 0 h 1900429"/>
              <a:gd name="connsiteX7" fmla="*/ 7247335 w 12431910"/>
              <a:gd name="connsiteY7" fmla="*/ 0 h 1900429"/>
              <a:gd name="connsiteX8" fmla="*/ 7247335 w 12431910"/>
              <a:gd name="connsiteY8" fmla="*/ 23603 h 1900429"/>
              <a:gd name="connsiteX9" fmla="*/ 7809267 w 12431910"/>
              <a:gd name="connsiteY9" fmla="*/ 334948 h 1900429"/>
              <a:gd name="connsiteX10" fmla="*/ 12431910 w 12431910"/>
              <a:gd name="connsiteY10" fmla="*/ 334948 h 19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1910" h="1900429">
                <a:moveTo>
                  <a:pt x="12431910" y="1900429"/>
                </a:moveTo>
                <a:lnTo>
                  <a:pt x="5735166" y="1900429"/>
                </a:lnTo>
                <a:lnTo>
                  <a:pt x="5716346" y="1900429"/>
                </a:lnTo>
                <a:lnTo>
                  <a:pt x="5716346" y="1890002"/>
                </a:lnTo>
                <a:lnTo>
                  <a:pt x="5130634" y="1565481"/>
                </a:lnTo>
                <a:lnTo>
                  <a:pt x="0" y="1565481"/>
                </a:lnTo>
                <a:lnTo>
                  <a:pt x="0" y="0"/>
                </a:lnTo>
                <a:lnTo>
                  <a:pt x="7247335" y="0"/>
                </a:lnTo>
                <a:lnTo>
                  <a:pt x="7247335" y="23603"/>
                </a:lnTo>
                <a:lnTo>
                  <a:pt x="7809267" y="334948"/>
                </a:lnTo>
                <a:lnTo>
                  <a:pt x="12431910" y="334948"/>
                </a:lnTo>
                <a:close/>
              </a:path>
            </a:pathLst>
          </a:custGeom>
          <a:blipFill dpi="0" rotWithShape="0">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9730250" y="-6055"/>
            <a:ext cx="1378352" cy="2617600"/>
            <a:chOff x="14346238" y="-5462588"/>
            <a:chExt cx="3359150" cy="6376988"/>
          </a:xfrm>
        </p:grpSpPr>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6238" y="-5462588"/>
              <a:ext cx="3359150" cy="637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6"/>
            <p:cNvSpPr>
              <a:spLocks/>
            </p:cNvSpPr>
            <p:nvPr/>
          </p:nvSpPr>
          <p:spPr bwMode="auto">
            <a:xfrm>
              <a:off x="15578138" y="-4926013"/>
              <a:ext cx="882650" cy="134938"/>
            </a:xfrm>
            <a:custGeom>
              <a:avLst/>
              <a:gdLst>
                <a:gd name="T0" fmla="*/ 18 w 235"/>
                <a:gd name="T1" fmla="*/ 0 h 36"/>
                <a:gd name="T2" fmla="*/ 217 w 235"/>
                <a:gd name="T3" fmla="*/ 0 h 36"/>
                <a:gd name="T4" fmla="*/ 235 w 235"/>
                <a:gd name="T5" fmla="*/ 18 h 36"/>
                <a:gd name="T6" fmla="*/ 217 w 235"/>
                <a:gd name="T7" fmla="*/ 36 h 36"/>
                <a:gd name="T8" fmla="*/ 18 w 235"/>
                <a:gd name="T9" fmla="*/ 36 h 36"/>
                <a:gd name="T10" fmla="*/ 0 w 235"/>
                <a:gd name="T11" fmla="*/ 18 h 36"/>
                <a:gd name="T12" fmla="*/ 18 w 235"/>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35" h="36">
                  <a:moveTo>
                    <a:pt x="18" y="0"/>
                  </a:moveTo>
                  <a:cubicBezTo>
                    <a:pt x="217" y="0"/>
                    <a:pt x="217" y="0"/>
                    <a:pt x="217" y="0"/>
                  </a:cubicBezTo>
                  <a:cubicBezTo>
                    <a:pt x="227" y="0"/>
                    <a:pt x="235" y="8"/>
                    <a:pt x="235" y="18"/>
                  </a:cubicBezTo>
                  <a:cubicBezTo>
                    <a:pt x="235" y="28"/>
                    <a:pt x="227" y="36"/>
                    <a:pt x="217" y="36"/>
                  </a:cubicBezTo>
                  <a:cubicBezTo>
                    <a:pt x="18" y="36"/>
                    <a:pt x="18" y="36"/>
                    <a:pt x="18" y="36"/>
                  </a:cubicBezTo>
                  <a:cubicBezTo>
                    <a:pt x="8" y="36"/>
                    <a:pt x="0" y="28"/>
                    <a:pt x="0" y="18"/>
                  </a:cubicBezTo>
                  <a:cubicBezTo>
                    <a:pt x="0" y="8"/>
                    <a:pt x="8" y="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6" name="Oval 7"/>
            <p:cNvSpPr>
              <a:spLocks noChangeArrowheads="1"/>
            </p:cNvSpPr>
            <p:nvPr/>
          </p:nvSpPr>
          <p:spPr bwMode="auto">
            <a:xfrm>
              <a:off x="15867063" y="120650"/>
              <a:ext cx="304800" cy="301625"/>
            </a:xfrm>
            <a:prstGeom prst="ellipse">
              <a:avLst/>
            </a:prstGeom>
            <a:solidFill>
              <a:srgbClr val="1414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7" name="Freeform 8"/>
            <p:cNvSpPr>
              <a:spLocks noEditPoints="1"/>
            </p:cNvSpPr>
            <p:nvPr/>
          </p:nvSpPr>
          <p:spPr bwMode="auto">
            <a:xfrm>
              <a:off x="15836900" y="90488"/>
              <a:ext cx="365125" cy="361950"/>
            </a:xfrm>
            <a:custGeom>
              <a:avLst/>
              <a:gdLst>
                <a:gd name="T0" fmla="*/ 62 w 97"/>
                <a:gd name="T1" fmla="*/ 94 h 96"/>
                <a:gd name="T2" fmla="*/ 48 w 97"/>
                <a:gd name="T3" fmla="*/ 96 h 96"/>
                <a:gd name="T4" fmla="*/ 14 w 97"/>
                <a:gd name="T5" fmla="*/ 82 h 96"/>
                <a:gd name="T6" fmla="*/ 0 w 97"/>
                <a:gd name="T7" fmla="*/ 48 h 96"/>
                <a:gd name="T8" fmla="*/ 48 w 97"/>
                <a:gd name="T9" fmla="*/ 0 h 96"/>
                <a:gd name="T10" fmla="*/ 97 w 97"/>
                <a:gd name="T11" fmla="*/ 48 h 96"/>
                <a:gd name="T12" fmla="*/ 62 w 97"/>
                <a:gd name="T13" fmla="*/ 94 h 96"/>
                <a:gd name="T14" fmla="*/ 39 w 97"/>
                <a:gd name="T15" fmla="*/ 17 h 96"/>
                <a:gd name="T16" fmla="*/ 16 w 97"/>
                <a:gd name="T17" fmla="*/ 48 h 96"/>
                <a:gd name="T18" fmla="*/ 25 w 97"/>
                <a:gd name="T19" fmla="*/ 71 h 96"/>
                <a:gd name="T20" fmla="*/ 48 w 97"/>
                <a:gd name="T21" fmla="*/ 80 h 96"/>
                <a:gd name="T22" fmla="*/ 81 w 97"/>
                <a:gd name="T23" fmla="*/ 48 h 96"/>
                <a:gd name="T24" fmla="*/ 48 w 97"/>
                <a:gd name="T25" fmla="*/ 16 h 96"/>
                <a:gd name="T26" fmla="*/ 39 w 97"/>
                <a:gd name="T2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96">
                  <a:moveTo>
                    <a:pt x="62" y="94"/>
                  </a:moveTo>
                  <a:cubicBezTo>
                    <a:pt x="58" y="96"/>
                    <a:pt x="53" y="96"/>
                    <a:pt x="48" y="96"/>
                  </a:cubicBezTo>
                  <a:cubicBezTo>
                    <a:pt x="35" y="96"/>
                    <a:pt x="23" y="91"/>
                    <a:pt x="14" y="82"/>
                  </a:cubicBezTo>
                  <a:cubicBezTo>
                    <a:pt x="5" y="73"/>
                    <a:pt x="0" y="61"/>
                    <a:pt x="0" y="48"/>
                  </a:cubicBezTo>
                  <a:cubicBezTo>
                    <a:pt x="0" y="22"/>
                    <a:pt x="22" y="0"/>
                    <a:pt x="48" y="0"/>
                  </a:cubicBezTo>
                  <a:cubicBezTo>
                    <a:pt x="75" y="0"/>
                    <a:pt x="97" y="22"/>
                    <a:pt x="97" y="48"/>
                  </a:cubicBezTo>
                  <a:cubicBezTo>
                    <a:pt x="97" y="69"/>
                    <a:pt x="83" y="88"/>
                    <a:pt x="62" y="94"/>
                  </a:cubicBezTo>
                  <a:close/>
                  <a:moveTo>
                    <a:pt x="39" y="17"/>
                  </a:moveTo>
                  <a:cubicBezTo>
                    <a:pt x="25" y="21"/>
                    <a:pt x="16" y="34"/>
                    <a:pt x="16" y="48"/>
                  </a:cubicBezTo>
                  <a:cubicBezTo>
                    <a:pt x="16" y="56"/>
                    <a:pt x="19" y="65"/>
                    <a:pt x="25" y="71"/>
                  </a:cubicBezTo>
                  <a:cubicBezTo>
                    <a:pt x="31" y="77"/>
                    <a:pt x="40" y="80"/>
                    <a:pt x="48" y="80"/>
                  </a:cubicBezTo>
                  <a:cubicBezTo>
                    <a:pt x="66" y="80"/>
                    <a:pt x="81" y="65"/>
                    <a:pt x="81" y="48"/>
                  </a:cubicBezTo>
                  <a:cubicBezTo>
                    <a:pt x="81" y="30"/>
                    <a:pt x="66" y="16"/>
                    <a:pt x="48" y="16"/>
                  </a:cubicBezTo>
                  <a:cubicBezTo>
                    <a:pt x="45" y="16"/>
                    <a:pt x="42" y="16"/>
                    <a:pt x="3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8" name="Freeform 9"/>
            <p:cNvSpPr>
              <a:spLocks/>
            </p:cNvSpPr>
            <p:nvPr/>
          </p:nvSpPr>
          <p:spPr bwMode="auto">
            <a:xfrm>
              <a:off x="14578013" y="-4406900"/>
              <a:ext cx="2879725" cy="4216400"/>
            </a:xfrm>
            <a:custGeom>
              <a:avLst/>
              <a:gdLst>
                <a:gd name="T0" fmla="*/ 909 w 1814"/>
                <a:gd name="T1" fmla="*/ 0 h 2656"/>
                <a:gd name="T2" fmla="*/ 0 w 1814"/>
                <a:gd name="T3" fmla="*/ 0 h 2656"/>
                <a:gd name="T4" fmla="*/ 0 w 1814"/>
                <a:gd name="T5" fmla="*/ 2656 h 2656"/>
                <a:gd name="T6" fmla="*/ 907 w 1814"/>
                <a:gd name="T7" fmla="*/ 2656 h 2656"/>
                <a:gd name="T8" fmla="*/ 1814 w 1814"/>
                <a:gd name="T9" fmla="*/ 2656 h 2656"/>
                <a:gd name="T10" fmla="*/ 1814 w 1814"/>
                <a:gd name="T11" fmla="*/ 0 h 2656"/>
                <a:gd name="T12" fmla="*/ 909 w 1814"/>
                <a:gd name="T13" fmla="*/ 0 h 2656"/>
              </a:gdLst>
              <a:ahLst/>
              <a:cxnLst>
                <a:cxn ang="0">
                  <a:pos x="T0" y="T1"/>
                </a:cxn>
                <a:cxn ang="0">
                  <a:pos x="T2" y="T3"/>
                </a:cxn>
                <a:cxn ang="0">
                  <a:pos x="T4" y="T5"/>
                </a:cxn>
                <a:cxn ang="0">
                  <a:pos x="T6" y="T7"/>
                </a:cxn>
                <a:cxn ang="0">
                  <a:pos x="T8" y="T9"/>
                </a:cxn>
                <a:cxn ang="0">
                  <a:pos x="T10" y="T11"/>
                </a:cxn>
                <a:cxn ang="0">
                  <a:pos x="T12" y="T13"/>
                </a:cxn>
              </a:cxnLst>
              <a:rect l="0" t="0" r="r" b="b"/>
              <a:pathLst>
                <a:path w="1814" h="2656">
                  <a:moveTo>
                    <a:pt x="909" y="0"/>
                  </a:moveTo>
                  <a:lnTo>
                    <a:pt x="0" y="0"/>
                  </a:lnTo>
                  <a:lnTo>
                    <a:pt x="0" y="2656"/>
                  </a:lnTo>
                  <a:lnTo>
                    <a:pt x="907" y="2656"/>
                  </a:lnTo>
                  <a:lnTo>
                    <a:pt x="1814" y="2656"/>
                  </a:lnTo>
                  <a:lnTo>
                    <a:pt x="1814" y="0"/>
                  </a:lnTo>
                  <a:lnTo>
                    <a:pt x="9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9" name="Rectangle 12"/>
            <p:cNvSpPr>
              <a:spLocks noChangeArrowheads="1"/>
            </p:cNvSpPr>
            <p:nvPr/>
          </p:nvSpPr>
          <p:spPr bwMode="auto">
            <a:xfrm>
              <a:off x="14957425" y="-4035425"/>
              <a:ext cx="2074863" cy="18542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10" name="Rectangle 13"/>
            <p:cNvSpPr>
              <a:spLocks noChangeArrowheads="1"/>
            </p:cNvSpPr>
            <p:nvPr/>
          </p:nvSpPr>
          <p:spPr bwMode="auto">
            <a:xfrm>
              <a:off x="15352713" y="-1831975"/>
              <a:ext cx="1333500" cy="158750"/>
            </a:xfrm>
            <a:prstGeom prst="rect">
              <a:avLst/>
            </a:prstGeom>
            <a:solidFill>
              <a:srgbClr val="403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1" name="Rectangle 14"/>
            <p:cNvSpPr>
              <a:spLocks noChangeArrowheads="1"/>
            </p:cNvSpPr>
            <p:nvPr/>
          </p:nvSpPr>
          <p:spPr bwMode="auto">
            <a:xfrm>
              <a:off x="14987588" y="-1065212"/>
              <a:ext cx="2063750" cy="1127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2" name="Rectangle 15"/>
            <p:cNvSpPr>
              <a:spLocks noChangeArrowheads="1"/>
            </p:cNvSpPr>
            <p:nvPr/>
          </p:nvSpPr>
          <p:spPr bwMode="auto">
            <a:xfrm>
              <a:off x="14987588" y="-1362075"/>
              <a:ext cx="2063750" cy="1127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3" name="Rectangle 16"/>
            <p:cNvSpPr>
              <a:spLocks noChangeArrowheads="1"/>
            </p:cNvSpPr>
            <p:nvPr/>
          </p:nvSpPr>
          <p:spPr bwMode="auto">
            <a:xfrm>
              <a:off x="14987588" y="-784225"/>
              <a:ext cx="2063750" cy="117475"/>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nvGrpSpPr>
          <p:cNvPr id="14" name="组合 13"/>
          <p:cNvGrpSpPr/>
          <p:nvPr/>
        </p:nvGrpSpPr>
        <p:grpSpPr>
          <a:xfrm>
            <a:off x="809625" y="118909"/>
            <a:ext cx="3360300" cy="458006"/>
            <a:chOff x="982663" y="4052046"/>
            <a:chExt cx="3360737" cy="457900"/>
          </a:xfrm>
        </p:grpSpPr>
        <p:sp>
          <p:nvSpPr>
            <p:cNvPr id="44" name="矩形 43"/>
            <p:cNvSpPr/>
            <p:nvPr/>
          </p:nvSpPr>
          <p:spPr>
            <a:xfrm>
              <a:off x="982663" y="4052046"/>
              <a:ext cx="3360737" cy="457900"/>
            </a:xfrm>
            <a:prstGeom prst="rect">
              <a:avLst/>
            </a:pr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 name="TextBox 9"/>
            <p:cNvSpPr txBox="1"/>
            <p:nvPr/>
          </p:nvSpPr>
          <p:spPr bwMode="auto">
            <a:xfrm>
              <a:off x="982663" y="4080941"/>
              <a:ext cx="3233663" cy="400017"/>
            </a:xfrm>
            <a:prstGeom prst="rect">
              <a:avLst/>
            </a:prstGeom>
            <a:noFill/>
          </p:spPr>
          <p:txBody>
            <a:bodyPr wrap="square">
              <a:spAutoFit/>
            </a:bodyPr>
            <a:lstStyle/>
            <a:p>
              <a:pPr defTabSz="914400">
                <a:defRPr/>
              </a:pPr>
              <a:r>
                <a:rPr lang="zh-CN" altLang="en-US" sz="2000" b="1" spc="600" dirty="0">
                  <a:solidFill>
                    <a:prstClr val="white"/>
                  </a:solidFill>
                  <a:latin typeface="微软雅黑" panose="020B0503020204020204" pitchFamily="34" charset="-122"/>
                  <a:ea typeface="微软雅黑" panose="020B0503020204020204" pitchFamily="34" charset="-122"/>
                </a:rPr>
                <a:t>项目需求分析</a:t>
              </a:r>
            </a:p>
          </p:txBody>
        </p:sp>
      </p:grpSp>
      <p:grpSp>
        <p:nvGrpSpPr>
          <p:cNvPr id="33" name="组合 32"/>
          <p:cNvGrpSpPr/>
          <p:nvPr/>
        </p:nvGrpSpPr>
        <p:grpSpPr>
          <a:xfrm>
            <a:off x="820740" y="3437425"/>
            <a:ext cx="10510063" cy="1036559"/>
            <a:chOff x="6709042" y="2244254"/>
            <a:chExt cx="5240932" cy="1036320"/>
          </a:xfrm>
        </p:grpSpPr>
        <p:sp>
          <p:nvSpPr>
            <p:cNvPr id="34" name="TextBox 11"/>
            <p:cNvSpPr txBox="1">
              <a:spLocks noChangeArrowheads="1"/>
            </p:cNvSpPr>
            <p:nvPr/>
          </p:nvSpPr>
          <p:spPr bwMode="auto">
            <a:xfrm>
              <a:off x="6709042" y="2244254"/>
              <a:ext cx="5240932" cy="37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5" name="TextBox 11"/>
            <p:cNvSpPr txBox="1">
              <a:spLocks noChangeArrowheads="1"/>
            </p:cNvSpPr>
            <p:nvPr/>
          </p:nvSpPr>
          <p:spPr bwMode="auto">
            <a:xfrm>
              <a:off x="6709042" y="2903250"/>
              <a:ext cx="5240932" cy="37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50000"/>
                </a:lnSpc>
                <a:buClr>
                  <a:srgbClr val="0070C0"/>
                </a:buClr>
                <a:defRPr/>
              </a:pP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37" name="任意多边形 36"/>
          <p:cNvSpPr/>
          <p:nvPr/>
        </p:nvSpPr>
        <p:spPr>
          <a:xfrm flipH="1">
            <a:off x="5096090" y="-75289"/>
            <a:ext cx="7107798" cy="196850"/>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 name="connsiteX0" fmla="*/ 0 w 12226180"/>
              <a:gd name="connsiteY0" fmla="*/ 526616 h 1017874"/>
              <a:gd name="connsiteX1" fmla="*/ 0 w 12226180"/>
              <a:gd name="connsiteY1" fmla="*/ 1017874 h 1017874"/>
              <a:gd name="connsiteX2" fmla="*/ 6548284 w 12226180"/>
              <a:gd name="connsiteY2" fmla="*/ 1017874 h 1017874"/>
              <a:gd name="connsiteX3" fmla="*/ 7108723 w 12226180"/>
              <a:gd name="connsiteY3" fmla="*/ 663912 h 1017874"/>
              <a:gd name="connsiteX4" fmla="*/ 12211665 w 12226180"/>
              <a:gd name="connsiteY4" fmla="*/ 663912 h 1017874"/>
              <a:gd name="connsiteX5" fmla="*/ 12226180 w 12226180"/>
              <a:gd name="connsiteY5" fmla="*/ 1 h 1017874"/>
              <a:gd name="connsiteX6" fmla="*/ 0 w 12226180"/>
              <a:gd name="connsiteY6" fmla="*/ 526616 h 1017874"/>
              <a:gd name="connsiteX0" fmla="*/ 0 w 12211665"/>
              <a:gd name="connsiteY0" fmla="*/ 0 h 491258"/>
              <a:gd name="connsiteX1" fmla="*/ 0 w 12211665"/>
              <a:gd name="connsiteY1" fmla="*/ 491258 h 491258"/>
              <a:gd name="connsiteX2" fmla="*/ 6548284 w 12211665"/>
              <a:gd name="connsiteY2" fmla="*/ 491258 h 491258"/>
              <a:gd name="connsiteX3" fmla="*/ 7108723 w 12211665"/>
              <a:gd name="connsiteY3" fmla="*/ 137296 h 491258"/>
              <a:gd name="connsiteX4" fmla="*/ 12211665 w 12211665"/>
              <a:gd name="connsiteY4" fmla="*/ 137296 h 491258"/>
              <a:gd name="connsiteX5" fmla="*/ 0 w 12211665"/>
              <a:gd name="connsiteY5" fmla="*/ 0 h 491258"/>
              <a:gd name="connsiteX0" fmla="*/ 0 w 7108723"/>
              <a:gd name="connsiteY0" fmla="*/ 0 h 491258"/>
              <a:gd name="connsiteX1" fmla="*/ 0 w 7108723"/>
              <a:gd name="connsiteY1" fmla="*/ 491258 h 491258"/>
              <a:gd name="connsiteX2" fmla="*/ 6548284 w 7108723"/>
              <a:gd name="connsiteY2" fmla="*/ 491258 h 491258"/>
              <a:gd name="connsiteX3" fmla="*/ 7108723 w 7108723"/>
              <a:gd name="connsiteY3" fmla="*/ 137296 h 491258"/>
              <a:gd name="connsiteX4" fmla="*/ 0 w 7108723"/>
              <a:gd name="connsiteY4" fmla="*/ 0 h 49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8723" h="491258">
                <a:moveTo>
                  <a:pt x="0" y="0"/>
                </a:moveTo>
                <a:lnTo>
                  <a:pt x="0" y="491258"/>
                </a:lnTo>
                <a:lnTo>
                  <a:pt x="6548284" y="491258"/>
                </a:lnTo>
                <a:lnTo>
                  <a:pt x="7108723" y="137296"/>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45" name="组合 44"/>
          <p:cNvGrpSpPr/>
          <p:nvPr/>
        </p:nvGrpSpPr>
        <p:grpSpPr>
          <a:xfrm flipH="1" flipV="1">
            <a:off x="-51568" y="6460406"/>
            <a:ext cx="12254681" cy="425503"/>
            <a:chOff x="-30162" y="562738"/>
            <a:chExt cx="12256276" cy="425404"/>
          </a:xfrm>
        </p:grpSpPr>
        <p:sp>
          <p:nvSpPr>
            <p:cNvPr id="46" name="任意多边形 45"/>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endParaRPr>
            </a:p>
          </p:txBody>
        </p:sp>
        <p:pic>
          <p:nvPicPr>
            <p:cNvPr id="47" name="图片 46"/>
            <p:cNvPicPr>
              <a:picLocks noChangeAspect="1"/>
            </p:cNvPicPr>
            <p:nvPr/>
          </p:nvPicPr>
          <p:blipFill>
            <a:blip r:embed="rId5"/>
            <a:stretch>
              <a:fillRect/>
            </a:stretch>
          </p:blipFill>
          <p:spPr>
            <a:xfrm flipV="1">
              <a:off x="1001713" y="696916"/>
              <a:ext cx="3577790" cy="261329"/>
            </a:xfrm>
            <a:prstGeom prst="rect">
              <a:avLst/>
            </a:prstGeom>
          </p:spPr>
        </p:pic>
        <p:cxnSp>
          <p:nvCxnSpPr>
            <p:cNvPr id="48" name="直接连接符 47"/>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0E61CF0D-6BA4-D2C5-1B05-AF9498445A98}"/>
              </a:ext>
            </a:extLst>
          </p:cNvPr>
          <p:cNvSpPr txBox="1"/>
          <p:nvPr/>
        </p:nvSpPr>
        <p:spPr>
          <a:xfrm>
            <a:off x="-97482" y="2562046"/>
            <a:ext cx="12300594" cy="4154984"/>
          </a:xfrm>
          <a:prstGeom prst="rect">
            <a:avLst/>
          </a:prstGeom>
          <a:noFill/>
        </p:spPr>
        <p:txBody>
          <a:bodyPr wrap="square">
            <a:spAutoFit/>
          </a:bodyPr>
          <a:lstStyle/>
          <a:p>
            <a:pPr indent="276225" algn="just"/>
            <a:r>
              <a:rPr lang="zh-CN" altLang="zh-CN" sz="2400" kern="100" dirty="0">
                <a:effectLst/>
                <a:latin typeface="Times New Roman" panose="02020603050405020304" pitchFamily="18" charset="0"/>
                <a:ea typeface="宋体" panose="02010600030101010101" pitchFamily="2" charset="-122"/>
              </a:rPr>
              <a:t>从功能上来说主要实现目标分为销售系统、库存系统、生产系统</a:t>
            </a:r>
            <a:r>
              <a:rPr lang="zh-CN" altLang="en-US" sz="2400" kern="100" dirty="0">
                <a:effectLst/>
                <a:latin typeface="Times New Roman" panose="02020603050405020304" pitchFamily="18" charset="0"/>
                <a:ea typeface="宋体" panose="02010600030101010101" pitchFamily="2" charset="-122"/>
              </a:rPr>
              <a:t>、日志、留言、客服中心</a:t>
            </a:r>
            <a:r>
              <a:rPr lang="zh-CN" altLang="zh-CN" sz="2400" kern="100" dirty="0">
                <a:effectLst/>
                <a:latin typeface="Times New Roman" panose="02020603050405020304" pitchFamily="18" charset="0"/>
                <a:ea typeface="宋体" panose="02010600030101010101" pitchFamily="2" charset="-122"/>
              </a:rPr>
              <a:t>等功能。</a:t>
            </a:r>
            <a:endParaRPr lang="zh-CN" altLang="zh-CN" sz="1800" kern="100" dirty="0">
              <a:effectLst/>
              <a:latin typeface="Times New Roman" panose="02020603050405020304" pitchFamily="18" charset="0"/>
              <a:ea typeface="宋体" panose="02010600030101010101" pitchFamily="2" charset="-122"/>
            </a:endParaRPr>
          </a:p>
          <a:p>
            <a:pPr indent="276225" algn="just"/>
            <a:r>
              <a:rPr lang="en-US" altLang="zh-CN" sz="2400" kern="100" dirty="0">
                <a:effectLst/>
                <a:latin typeface="Times New Roman" panose="02020603050405020304" pitchFamily="18" charset="0"/>
                <a:ea typeface="宋体" panose="02010600030101010101" pitchFamily="2" charset="-122"/>
              </a:rPr>
              <a:t> </a:t>
            </a:r>
            <a:r>
              <a:rPr lang="zh-CN" altLang="zh-CN" sz="2400" kern="100" dirty="0">
                <a:effectLst/>
                <a:latin typeface="Times New Roman" panose="02020603050405020304" pitchFamily="18" charset="0"/>
                <a:ea typeface="宋体" panose="02010600030101010101" pitchFamily="2" charset="-122"/>
              </a:rPr>
              <a:t>（</a:t>
            </a:r>
            <a:r>
              <a:rPr lang="en-US" altLang="zh-CN" sz="2400" kern="100" dirty="0">
                <a:effectLst/>
                <a:latin typeface="Times New Roman" panose="02020603050405020304" pitchFamily="18" charset="0"/>
                <a:ea typeface="宋体" panose="02010600030101010101" pitchFamily="2" charset="-122"/>
              </a:rPr>
              <a:t>1</a:t>
            </a:r>
            <a:r>
              <a:rPr lang="zh-CN" altLang="zh-CN" sz="2400" kern="100" dirty="0">
                <a:effectLst/>
                <a:latin typeface="Times New Roman" panose="02020603050405020304" pitchFamily="18" charset="0"/>
                <a:ea typeface="宋体" panose="02010600030101010101" pitchFamily="2" charset="-122"/>
              </a:rPr>
              <a:t>）销售系统功能实现用户对商品信息的检索（商品的种类、生产商家、保质日期等等）、实现商品的销售（销售商品的数量不能大于库存数量）、销售检索、统计功能。</a:t>
            </a:r>
            <a:endParaRPr lang="zh-CN" altLang="zh-CN" sz="1800" kern="100" dirty="0">
              <a:effectLst/>
              <a:latin typeface="Times New Roman" panose="02020603050405020304" pitchFamily="18" charset="0"/>
              <a:ea typeface="宋体" panose="02010600030101010101" pitchFamily="2" charset="-122"/>
            </a:endParaRPr>
          </a:p>
          <a:p>
            <a:pPr indent="276225" algn="just"/>
            <a:r>
              <a:rPr lang="en-US" altLang="zh-CN" sz="2400" kern="100" dirty="0">
                <a:effectLst/>
                <a:latin typeface="Times New Roman" panose="02020603050405020304" pitchFamily="18" charset="0"/>
                <a:ea typeface="宋体" panose="02010600030101010101" pitchFamily="2" charset="-122"/>
              </a:rPr>
              <a:t> </a:t>
            </a:r>
            <a:r>
              <a:rPr lang="zh-CN" altLang="zh-CN" sz="2400" kern="100" dirty="0">
                <a:effectLst/>
                <a:latin typeface="Times New Roman" panose="02020603050405020304" pitchFamily="18" charset="0"/>
                <a:ea typeface="宋体" panose="02010600030101010101" pitchFamily="2" charset="-122"/>
              </a:rPr>
              <a:t>（</a:t>
            </a:r>
            <a:r>
              <a:rPr lang="en-US" altLang="zh-CN" sz="2400" kern="100" dirty="0">
                <a:effectLst/>
                <a:latin typeface="Times New Roman" panose="02020603050405020304" pitchFamily="18" charset="0"/>
                <a:ea typeface="宋体" panose="02010600030101010101" pitchFamily="2" charset="-122"/>
              </a:rPr>
              <a:t>2</a:t>
            </a:r>
            <a:r>
              <a:rPr lang="zh-CN" altLang="zh-CN" sz="2400" kern="100" dirty="0">
                <a:effectLst/>
                <a:latin typeface="Times New Roman" panose="02020603050405020304" pitchFamily="18" charset="0"/>
                <a:ea typeface="宋体" panose="02010600030101010101" pitchFamily="2" charset="-122"/>
              </a:rPr>
              <a:t>）库存系统的功能查看商品库存的信息、库存报警（商品库存数量少于等于</a:t>
            </a:r>
            <a:r>
              <a:rPr lang="en-US" altLang="zh-CN" sz="2400" kern="100" dirty="0">
                <a:latin typeface="Times New Roman" panose="02020603050405020304" pitchFamily="18" charset="0"/>
                <a:ea typeface="宋体" panose="02010600030101010101" pitchFamily="2" charset="-122"/>
              </a:rPr>
              <a:t>20</a:t>
            </a:r>
            <a:r>
              <a:rPr lang="zh-CN" altLang="zh-CN" sz="2400" kern="100" dirty="0">
                <a:effectLst/>
                <a:latin typeface="Times New Roman" panose="02020603050405020304" pitchFamily="18" charset="0"/>
                <a:ea typeface="宋体" panose="02010600030101010101" pitchFamily="2" charset="-122"/>
              </a:rPr>
              <a:t>时，商品</a:t>
            </a:r>
            <a:r>
              <a:rPr lang="zh-CN" altLang="en-US" sz="2400" kern="100" dirty="0">
                <a:latin typeface="Times New Roman" panose="02020603050405020304" pitchFamily="18" charset="0"/>
                <a:ea typeface="宋体" panose="02010600030101010101" pitchFamily="2" charset="-122"/>
              </a:rPr>
              <a:t>进行提醒，数量少于等于</a:t>
            </a:r>
            <a:r>
              <a:rPr lang="en-US" altLang="zh-CN" sz="2400" kern="100" dirty="0">
                <a:latin typeface="Times New Roman" panose="02020603050405020304" pitchFamily="18" charset="0"/>
                <a:ea typeface="宋体" panose="02010600030101010101" pitchFamily="2" charset="-122"/>
              </a:rPr>
              <a:t>3</a:t>
            </a:r>
            <a:r>
              <a:rPr lang="zh-CN" altLang="en-US" sz="2400" kern="100" dirty="0">
                <a:latin typeface="Times New Roman" panose="02020603050405020304" pitchFamily="18" charset="0"/>
                <a:ea typeface="宋体" panose="02010600030101010101" pitchFamily="2" charset="-122"/>
              </a:rPr>
              <a:t>时下架</a:t>
            </a:r>
            <a:r>
              <a:rPr lang="zh-CN" altLang="zh-CN" sz="2400" kern="100" dirty="0">
                <a:effectLst/>
                <a:latin typeface="Times New Roman" panose="02020603050405020304" pitchFamily="18" charset="0"/>
                <a:ea typeface="宋体" panose="02010600030101010101" pitchFamily="2" charset="-122"/>
              </a:rPr>
              <a:t>，并通知生产系统生产该商品）。</a:t>
            </a:r>
            <a:endParaRPr lang="zh-CN" altLang="zh-CN" sz="1800" kern="100" dirty="0">
              <a:effectLst/>
              <a:latin typeface="Times New Roman" panose="02020603050405020304" pitchFamily="18" charset="0"/>
              <a:ea typeface="宋体" panose="02010600030101010101" pitchFamily="2" charset="-122"/>
            </a:endParaRPr>
          </a:p>
          <a:p>
            <a:r>
              <a:rPr lang="en-US" altLang="zh-CN" sz="2400" kern="100" dirty="0">
                <a:effectLst/>
                <a:ea typeface="宋体" panose="02010600030101010101" pitchFamily="2" charset="-122"/>
                <a:cs typeface="Times New Roman" panose="02020603050405020304" pitchFamily="18" charset="0"/>
              </a:rPr>
              <a:t>     </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3</a:t>
            </a:r>
            <a:r>
              <a:rPr lang="zh-CN" altLang="zh-CN" sz="2400" kern="100" dirty="0">
                <a:effectLst/>
                <a:ea typeface="宋体" panose="02010600030101010101" pitchFamily="2" charset="-122"/>
                <a:cs typeface="Times New Roman" panose="02020603050405020304" pitchFamily="18" charset="0"/>
              </a:rPr>
              <a:t>）生产系统的功能实现接收库存警报信息（生产商品，完成后通知库存系统，并上架该商品），生产检索、统计功能</a:t>
            </a:r>
            <a:r>
              <a:rPr lang="zh-CN" altLang="en-US" sz="2400" kern="100" dirty="0">
                <a:effectLst/>
                <a:ea typeface="宋体" panose="02010600030101010101" pitchFamily="2" charset="-122"/>
                <a:cs typeface="Times New Roman" panose="02020603050405020304" pitchFamily="18" charset="0"/>
              </a:rPr>
              <a:t>。</a:t>
            </a:r>
            <a:endParaRPr lang="en-US" altLang="zh-CN" sz="2400" kern="100" dirty="0">
              <a:effectLst/>
              <a:ea typeface="宋体" panose="02010600030101010101" pitchFamily="2" charset="-122"/>
              <a:cs typeface="Times New Roman" panose="02020603050405020304" pitchFamily="18" charset="0"/>
            </a:endParaRPr>
          </a:p>
          <a:p>
            <a:r>
              <a:rPr lang="en-US" altLang="zh-CN" sz="2400" kern="100" dirty="0">
                <a:ea typeface="宋体" panose="02010600030101010101" pitchFamily="2" charset="-122"/>
                <a:cs typeface="Times New Roman" panose="02020603050405020304" pitchFamily="18" charset="0"/>
              </a:rPr>
              <a:t>     </a:t>
            </a:r>
            <a:r>
              <a:rPr lang="zh-CN" altLang="en-US" sz="2400" kern="100" dirty="0">
                <a:ea typeface="宋体" panose="02010600030101010101" pitchFamily="2" charset="-122"/>
                <a:cs typeface="Times New Roman" panose="02020603050405020304" pitchFamily="18" charset="0"/>
              </a:rPr>
              <a:t>（</a:t>
            </a:r>
            <a:r>
              <a:rPr lang="en-US" altLang="zh-CN" sz="2400" kern="100" dirty="0">
                <a:ea typeface="宋体" panose="02010600030101010101" pitchFamily="2" charset="-122"/>
                <a:cs typeface="Times New Roman" panose="02020603050405020304" pitchFamily="18" charset="0"/>
              </a:rPr>
              <a:t>4</a:t>
            </a:r>
            <a:r>
              <a:rPr lang="zh-CN" altLang="en-US" sz="2400" kern="100" dirty="0">
                <a:ea typeface="宋体" panose="02010600030101010101" pitchFamily="2" charset="-122"/>
                <a:cs typeface="Times New Roman" panose="02020603050405020304" pitchFamily="18" charset="0"/>
              </a:rPr>
              <a:t>）日志实现对商家、顾客操作的记录并导出。</a:t>
            </a:r>
            <a:endParaRPr lang="en-US" altLang="zh-CN" sz="2400" kern="100" dirty="0">
              <a:ea typeface="宋体" panose="02010600030101010101" pitchFamily="2" charset="-122"/>
              <a:cs typeface="Times New Roman" panose="02020603050405020304" pitchFamily="18" charset="0"/>
            </a:endParaRPr>
          </a:p>
          <a:p>
            <a:r>
              <a:rPr lang="en-US" altLang="zh-CN" sz="2400" kern="100" dirty="0">
                <a:ea typeface="宋体" panose="02010600030101010101" pitchFamily="2" charset="-122"/>
                <a:cs typeface="Times New Roman" panose="02020603050405020304" pitchFamily="18" charset="0"/>
              </a:rPr>
              <a:t>     </a:t>
            </a:r>
            <a:r>
              <a:rPr lang="zh-CN" altLang="en-US" sz="2400" kern="100" dirty="0">
                <a:ea typeface="宋体" panose="02010600030101010101" pitchFamily="2" charset="-122"/>
                <a:cs typeface="Times New Roman" panose="02020603050405020304" pitchFamily="18" charset="0"/>
              </a:rPr>
              <a:t>（</a:t>
            </a:r>
            <a:r>
              <a:rPr lang="en-US" altLang="zh-CN" sz="2400" kern="100" dirty="0">
                <a:ea typeface="宋体" panose="02010600030101010101" pitchFamily="2" charset="-122"/>
                <a:cs typeface="Times New Roman" panose="02020603050405020304" pitchFamily="18" charset="0"/>
              </a:rPr>
              <a:t>5</a:t>
            </a:r>
            <a:r>
              <a:rPr lang="zh-CN" altLang="en-US" sz="2400" kern="100" dirty="0">
                <a:ea typeface="宋体" panose="02010600030101010101" pitchFamily="2" charset="-122"/>
                <a:cs typeface="Times New Roman" panose="02020603050405020304" pitchFamily="18" charset="0"/>
              </a:rPr>
              <a:t>）留言功能实现顾客对商家进行留言。</a:t>
            </a:r>
            <a:endParaRPr lang="en-US" altLang="zh-CN" sz="2400" kern="100" dirty="0">
              <a:ea typeface="宋体" panose="02010600030101010101" pitchFamily="2" charset="-122"/>
              <a:cs typeface="Times New Roman" panose="02020603050405020304" pitchFamily="18" charset="0"/>
            </a:endParaRPr>
          </a:p>
          <a:p>
            <a:r>
              <a:rPr lang="en-US" altLang="zh-CN" sz="2400" kern="100" dirty="0">
                <a:ea typeface="宋体" panose="02010600030101010101" pitchFamily="2" charset="-122"/>
                <a:cs typeface="Times New Roman" panose="02020603050405020304" pitchFamily="18" charset="0"/>
              </a:rPr>
              <a:t>     </a:t>
            </a:r>
            <a:r>
              <a:rPr lang="zh-CN" altLang="en-US" sz="2400" kern="100" dirty="0">
                <a:ea typeface="宋体" panose="02010600030101010101" pitchFamily="2" charset="-122"/>
                <a:cs typeface="Times New Roman" panose="02020603050405020304" pitchFamily="18" charset="0"/>
              </a:rPr>
              <a:t>（</a:t>
            </a:r>
            <a:r>
              <a:rPr lang="en-US" altLang="zh-CN" sz="2400" kern="100" dirty="0">
                <a:ea typeface="宋体" panose="02010600030101010101" pitchFamily="2" charset="-122"/>
                <a:cs typeface="Times New Roman" panose="02020603050405020304" pitchFamily="18" charset="0"/>
              </a:rPr>
              <a:t>6</a:t>
            </a:r>
            <a:r>
              <a:rPr lang="zh-CN" altLang="en-US" sz="2400" kern="100" dirty="0">
                <a:ea typeface="宋体" panose="02010600030101010101" pitchFamily="2" charset="-122"/>
                <a:cs typeface="Times New Roman" panose="02020603050405020304" pitchFamily="18" charset="0"/>
              </a:rPr>
              <a:t>）客服中心建立顾客与商家的联系。</a:t>
            </a:r>
            <a:endParaRPr lang="zh-CN" altLang="en-US" dirty="0"/>
          </a:p>
        </p:txBody>
      </p:sp>
    </p:spTree>
    <p:extLst>
      <p:ext uri="{BB962C8B-B14F-4D97-AF65-F5344CB8AC3E}">
        <p14:creationId xmlns:p14="http://schemas.microsoft.com/office/powerpoint/2010/main" val="2484761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down)">
                                      <p:cBhvr>
                                        <p:cTn id="12" dur="500"/>
                                        <p:tgtEl>
                                          <p:spTgt spid="14"/>
                                        </p:tgtEl>
                                      </p:cBhvr>
                                    </p:animEffect>
                                  </p:childTnLst>
                                </p:cTn>
                              </p:par>
                              <p:par>
                                <p:cTn id="13" presetID="12" presetClass="entr" presetSubtype="1" fill="hold" nodeType="withEffect">
                                  <p:stCondLst>
                                    <p:cond delay="17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down)">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C6AE91A-D10B-409D-9953-F82CE4977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4390" y="-68406"/>
            <a:ext cx="12190413" cy="428086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141" y="410253"/>
            <a:ext cx="6636845" cy="5206617"/>
          </a:xfrm>
          <a:prstGeom prst="rect">
            <a:avLst/>
          </a:prstGeom>
        </p:spPr>
      </p:pic>
      <p:grpSp>
        <p:nvGrpSpPr>
          <p:cNvPr id="2" name="组合 1"/>
          <p:cNvGrpSpPr/>
          <p:nvPr/>
        </p:nvGrpSpPr>
        <p:grpSpPr>
          <a:xfrm flipH="1" flipV="1">
            <a:off x="-51568" y="6460406"/>
            <a:ext cx="12254681" cy="425503"/>
            <a:chOff x="-30162" y="562738"/>
            <a:chExt cx="12256276" cy="425404"/>
          </a:xfrm>
        </p:grpSpPr>
        <p:sp>
          <p:nvSpPr>
            <p:cNvPr id="21" name="任意多边形 20"/>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22" name="图片 21"/>
            <p:cNvPicPr>
              <a:picLocks noChangeAspect="1"/>
            </p:cNvPicPr>
            <p:nvPr/>
          </p:nvPicPr>
          <p:blipFill>
            <a:blip r:embed="rId5"/>
            <a:stretch>
              <a:fillRect/>
            </a:stretch>
          </p:blipFill>
          <p:spPr>
            <a:xfrm flipV="1">
              <a:off x="1001713" y="696916"/>
              <a:ext cx="3577790" cy="261329"/>
            </a:xfrm>
            <a:prstGeom prst="rect">
              <a:avLst/>
            </a:prstGeom>
          </p:spPr>
        </p:pic>
        <p:cxnSp>
          <p:nvCxnSpPr>
            <p:cNvPr id="23" name="直接连接符 22"/>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
        <p:nvSpPr>
          <p:cNvPr id="36" name="TextBox 9">
            <a:extLst>
              <a:ext uri="{FF2B5EF4-FFF2-40B4-BE49-F238E27FC236}">
                <a16:creationId xmlns:a16="http://schemas.microsoft.com/office/drawing/2014/main" id="{CFD7B2A9-FBBF-4124-902D-04237FABBED4}"/>
              </a:ext>
            </a:extLst>
          </p:cNvPr>
          <p:cNvSpPr txBox="1"/>
          <p:nvPr/>
        </p:nvSpPr>
        <p:spPr bwMode="auto">
          <a:xfrm>
            <a:off x="2648462" y="1917626"/>
            <a:ext cx="3233242" cy="523220"/>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800" b="1" spc="600" dirty="0">
                <a:latin typeface="微软雅黑" panose="020B0503020204020204" pitchFamily="34" charset="-122"/>
                <a:ea typeface="微软雅黑" panose="020B0503020204020204" pitchFamily="34" charset="-122"/>
              </a:rPr>
              <a:t>系统设计</a:t>
            </a:r>
          </a:p>
        </p:txBody>
      </p:sp>
      <p:grpSp>
        <p:nvGrpSpPr>
          <p:cNvPr id="43" name="组合 42">
            <a:extLst>
              <a:ext uri="{FF2B5EF4-FFF2-40B4-BE49-F238E27FC236}">
                <a16:creationId xmlns:a16="http://schemas.microsoft.com/office/drawing/2014/main" id="{D864A5CE-E6D9-499D-B94D-214D5FF3996A}"/>
              </a:ext>
            </a:extLst>
          </p:cNvPr>
          <p:cNvGrpSpPr/>
          <p:nvPr/>
        </p:nvGrpSpPr>
        <p:grpSpPr>
          <a:xfrm>
            <a:off x="3935856" y="4800557"/>
            <a:ext cx="1679193" cy="874205"/>
            <a:chOff x="953528" y="4711555"/>
            <a:chExt cx="1679413" cy="874003"/>
          </a:xfrm>
        </p:grpSpPr>
        <p:sp>
          <p:nvSpPr>
            <p:cNvPr id="44" name="Freeform 9">
              <a:extLst>
                <a:ext uri="{FF2B5EF4-FFF2-40B4-BE49-F238E27FC236}">
                  <a16:creationId xmlns:a16="http://schemas.microsoft.com/office/drawing/2014/main" id="{2CA2965E-1C49-4D49-9C00-59086052B6EB}"/>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5" name="Text Box 11">
              <a:extLst>
                <a:ext uri="{FF2B5EF4-FFF2-40B4-BE49-F238E27FC236}">
                  <a16:creationId xmlns:a16="http://schemas.microsoft.com/office/drawing/2014/main" id="{8E41CDB1-C6F6-41E7-8A5D-00468592ECD8}"/>
                </a:ext>
              </a:extLst>
            </p:cNvPr>
            <p:cNvSpPr txBox="1">
              <a:spLocks noChangeArrowheads="1"/>
            </p:cNvSpPr>
            <p:nvPr/>
          </p:nvSpPr>
          <p:spPr bwMode="auto">
            <a:xfrm>
              <a:off x="953528" y="5277852"/>
              <a:ext cx="16794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系统功能设计</a:t>
              </a:r>
              <a:endParaRPr lang="zh-CN" altLang="en-US" sz="11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D27B54CB-2BFD-4F2C-80AC-149C05A4EFE9}"/>
              </a:ext>
            </a:extLst>
          </p:cNvPr>
          <p:cNvGrpSpPr/>
          <p:nvPr/>
        </p:nvGrpSpPr>
        <p:grpSpPr>
          <a:xfrm>
            <a:off x="5881704" y="4791051"/>
            <a:ext cx="1682653" cy="1090760"/>
            <a:chOff x="921844" y="4711555"/>
            <a:chExt cx="1682872" cy="1090508"/>
          </a:xfrm>
        </p:grpSpPr>
        <p:sp>
          <p:nvSpPr>
            <p:cNvPr id="47" name="Freeform 9">
              <a:extLst>
                <a:ext uri="{FF2B5EF4-FFF2-40B4-BE49-F238E27FC236}">
                  <a16:creationId xmlns:a16="http://schemas.microsoft.com/office/drawing/2014/main" id="{1E416761-6C5C-4BA8-9207-328B9988062F}"/>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8" name="Text Box 11">
              <a:extLst>
                <a:ext uri="{FF2B5EF4-FFF2-40B4-BE49-F238E27FC236}">
                  <a16:creationId xmlns:a16="http://schemas.microsoft.com/office/drawing/2014/main" id="{5450F175-E7B9-452E-A4CD-7AB4E0719341}"/>
                </a:ext>
              </a:extLst>
            </p:cNvPr>
            <p:cNvSpPr txBox="1">
              <a:spLocks noChangeArrowheads="1"/>
            </p:cNvSpPr>
            <p:nvPr/>
          </p:nvSpPr>
          <p:spPr bwMode="auto">
            <a:xfrm>
              <a:off x="921844" y="5278964"/>
              <a:ext cx="1682872" cy="52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系统数据库设计</a:t>
              </a:r>
              <a:endParaRPr lang="zh-CN" altLang="en-US" sz="1100" dirty="0">
                <a:solidFill>
                  <a:prstClr val="black">
                    <a:lumMod val="95000"/>
                    <a:lumOff val="5000"/>
                  </a:prstClr>
                </a:solidFill>
                <a:latin typeface="微软雅黑" panose="020B0503020204020204" pitchFamily="34" charset="-122"/>
                <a:ea typeface="微软雅黑" panose="020B0503020204020204" pitchFamily="34" charset="-122"/>
              </a:endParaRPr>
            </a:p>
            <a:p>
              <a:pPr marL="0" lvl="1" indent="0" defTabSz="914400">
                <a:buClr>
                  <a:prstClr val="white"/>
                </a:buClr>
                <a:buFont typeface="Wingdings" panose="05000000000000000000" pitchFamily="2" charset="2"/>
                <a:buChar char="l"/>
                <a:defRPr/>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4197293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5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p:tgtEl>
                                          <p:spTgt spid="36"/>
                                        </p:tgtEl>
                                        <p:attrNameLst>
                                          <p:attrName>ppt_x</p:attrName>
                                        </p:attrNameLst>
                                      </p:cBhvr>
                                      <p:tavLst>
                                        <p:tav tm="0">
                                          <p:val>
                                            <p:strVal val="#ppt_x-#ppt_w*1.125000"/>
                                          </p:val>
                                        </p:tav>
                                        <p:tav tm="100000">
                                          <p:val>
                                            <p:strVal val="#ppt_x"/>
                                          </p:val>
                                        </p:tav>
                                      </p:tavLst>
                                    </p:anim>
                                    <p:animEffect transition="in" filter="wipe(right)">
                                      <p:cBhvr>
                                        <p:cTn id="8" dur="750"/>
                                        <p:tgtEl>
                                          <p:spTgt spid="36"/>
                                        </p:tgtEl>
                                      </p:cBhvr>
                                    </p:animEffect>
                                  </p:childTnLst>
                                </p:cTn>
                              </p:par>
                              <p:par>
                                <p:cTn id="9" presetID="53" presetClass="entr" presetSubtype="528" fill="hold" nodeType="withEffect">
                                  <p:stCondLst>
                                    <p:cond delay="1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750" fill="hold"/>
                                        <p:tgtEl>
                                          <p:spTgt spid="43"/>
                                        </p:tgtEl>
                                        <p:attrNameLst>
                                          <p:attrName>ppt_w</p:attrName>
                                        </p:attrNameLst>
                                      </p:cBhvr>
                                      <p:tavLst>
                                        <p:tav tm="0">
                                          <p:val>
                                            <p:fltVal val="0"/>
                                          </p:val>
                                        </p:tav>
                                        <p:tav tm="100000">
                                          <p:val>
                                            <p:strVal val="#ppt_w"/>
                                          </p:val>
                                        </p:tav>
                                      </p:tavLst>
                                    </p:anim>
                                    <p:anim calcmode="lin" valueType="num">
                                      <p:cBhvr>
                                        <p:cTn id="12" dur="750" fill="hold"/>
                                        <p:tgtEl>
                                          <p:spTgt spid="43"/>
                                        </p:tgtEl>
                                        <p:attrNameLst>
                                          <p:attrName>ppt_h</p:attrName>
                                        </p:attrNameLst>
                                      </p:cBhvr>
                                      <p:tavLst>
                                        <p:tav tm="0">
                                          <p:val>
                                            <p:fltVal val="0"/>
                                          </p:val>
                                        </p:tav>
                                        <p:tav tm="100000">
                                          <p:val>
                                            <p:strVal val="#ppt_h"/>
                                          </p:val>
                                        </p:tav>
                                      </p:tavLst>
                                    </p:anim>
                                    <p:animEffect transition="in" filter="fade">
                                      <p:cBhvr>
                                        <p:cTn id="13" dur="750"/>
                                        <p:tgtEl>
                                          <p:spTgt spid="43"/>
                                        </p:tgtEl>
                                      </p:cBhvr>
                                    </p:animEffect>
                                    <p:anim calcmode="lin" valueType="num">
                                      <p:cBhvr>
                                        <p:cTn id="14" dur="750" fill="hold"/>
                                        <p:tgtEl>
                                          <p:spTgt spid="43"/>
                                        </p:tgtEl>
                                        <p:attrNameLst>
                                          <p:attrName>ppt_x</p:attrName>
                                        </p:attrNameLst>
                                      </p:cBhvr>
                                      <p:tavLst>
                                        <p:tav tm="0">
                                          <p:val>
                                            <p:fltVal val="0.5"/>
                                          </p:val>
                                        </p:tav>
                                        <p:tav tm="100000">
                                          <p:val>
                                            <p:strVal val="#ppt_x"/>
                                          </p:val>
                                        </p:tav>
                                      </p:tavLst>
                                    </p:anim>
                                    <p:anim calcmode="lin" valueType="num">
                                      <p:cBhvr>
                                        <p:cTn id="15" dur="750" fill="hold"/>
                                        <p:tgtEl>
                                          <p:spTgt spid="43"/>
                                        </p:tgtEl>
                                        <p:attrNameLst>
                                          <p:attrName>ppt_y</p:attrName>
                                        </p:attrNameLst>
                                      </p:cBhvr>
                                      <p:tavLst>
                                        <p:tav tm="0">
                                          <p:val>
                                            <p:fltVal val="0.5"/>
                                          </p:val>
                                        </p:tav>
                                        <p:tav tm="100000">
                                          <p:val>
                                            <p:strVal val="#ppt_y"/>
                                          </p:val>
                                        </p:tav>
                                      </p:tavLst>
                                    </p:anim>
                                  </p:childTnLst>
                                </p:cTn>
                              </p:par>
                              <p:par>
                                <p:cTn id="16" presetID="53" presetClass="entr" presetSubtype="528" fill="hold" nodeType="withEffect">
                                  <p:stCondLst>
                                    <p:cond delay="20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750" fill="hold"/>
                                        <p:tgtEl>
                                          <p:spTgt spid="46"/>
                                        </p:tgtEl>
                                        <p:attrNameLst>
                                          <p:attrName>ppt_w</p:attrName>
                                        </p:attrNameLst>
                                      </p:cBhvr>
                                      <p:tavLst>
                                        <p:tav tm="0">
                                          <p:val>
                                            <p:fltVal val="0"/>
                                          </p:val>
                                        </p:tav>
                                        <p:tav tm="100000">
                                          <p:val>
                                            <p:strVal val="#ppt_w"/>
                                          </p:val>
                                        </p:tav>
                                      </p:tavLst>
                                    </p:anim>
                                    <p:anim calcmode="lin" valueType="num">
                                      <p:cBhvr>
                                        <p:cTn id="19" dur="750" fill="hold"/>
                                        <p:tgtEl>
                                          <p:spTgt spid="46"/>
                                        </p:tgtEl>
                                        <p:attrNameLst>
                                          <p:attrName>ppt_h</p:attrName>
                                        </p:attrNameLst>
                                      </p:cBhvr>
                                      <p:tavLst>
                                        <p:tav tm="0">
                                          <p:val>
                                            <p:fltVal val="0"/>
                                          </p:val>
                                        </p:tav>
                                        <p:tav tm="100000">
                                          <p:val>
                                            <p:strVal val="#ppt_h"/>
                                          </p:val>
                                        </p:tav>
                                      </p:tavLst>
                                    </p:anim>
                                    <p:animEffect transition="in" filter="fade">
                                      <p:cBhvr>
                                        <p:cTn id="20" dur="750"/>
                                        <p:tgtEl>
                                          <p:spTgt spid="46"/>
                                        </p:tgtEl>
                                      </p:cBhvr>
                                    </p:animEffect>
                                    <p:anim calcmode="lin" valueType="num">
                                      <p:cBhvr>
                                        <p:cTn id="21" dur="750" fill="hold"/>
                                        <p:tgtEl>
                                          <p:spTgt spid="46"/>
                                        </p:tgtEl>
                                        <p:attrNameLst>
                                          <p:attrName>ppt_x</p:attrName>
                                        </p:attrNameLst>
                                      </p:cBhvr>
                                      <p:tavLst>
                                        <p:tav tm="0">
                                          <p:val>
                                            <p:fltVal val="0.5"/>
                                          </p:val>
                                        </p:tav>
                                        <p:tav tm="100000">
                                          <p:val>
                                            <p:strVal val="#ppt_x"/>
                                          </p:val>
                                        </p:tav>
                                      </p:tavLst>
                                    </p:anim>
                                    <p:anim calcmode="lin" valueType="num">
                                      <p:cBhvr>
                                        <p:cTn id="22" dur="750" fill="hold"/>
                                        <p:tgtEl>
                                          <p:spTgt spid="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E7D754-E7A6-9E0A-1C52-1FB196B94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678" y="837506"/>
            <a:ext cx="8712968" cy="4839907"/>
          </a:xfrm>
          <a:prstGeom prst="rect">
            <a:avLst/>
          </a:prstGeom>
        </p:spPr>
      </p:pic>
      <p:sp>
        <p:nvSpPr>
          <p:cNvPr id="12" name="文本框 11">
            <a:extLst>
              <a:ext uri="{FF2B5EF4-FFF2-40B4-BE49-F238E27FC236}">
                <a16:creationId xmlns:a16="http://schemas.microsoft.com/office/drawing/2014/main" id="{C44F2718-0362-629C-5739-DA309EA2C206}"/>
              </a:ext>
            </a:extLst>
          </p:cNvPr>
          <p:cNvSpPr txBox="1"/>
          <p:nvPr/>
        </p:nvSpPr>
        <p:spPr>
          <a:xfrm>
            <a:off x="8327454" y="20266"/>
            <a:ext cx="252028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系统功能设计</a:t>
            </a:r>
          </a:p>
        </p:txBody>
      </p:sp>
    </p:spTree>
    <p:extLst>
      <p:ext uri="{BB962C8B-B14F-4D97-AF65-F5344CB8AC3E}">
        <p14:creationId xmlns:p14="http://schemas.microsoft.com/office/powerpoint/2010/main" val="1901164144"/>
      </p:ext>
    </p:extLst>
  </p:cSld>
  <p:clrMapOvr>
    <a:masterClrMapping/>
  </p:clrMapOvr>
  <p:transition spd="slow" advClick="0"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Box 9"/>
          <p:cNvSpPr txBox="1"/>
          <p:nvPr/>
        </p:nvSpPr>
        <p:spPr bwMode="auto">
          <a:xfrm>
            <a:off x="8111430" y="0"/>
            <a:ext cx="3233242" cy="461665"/>
          </a:xfrm>
          <a:prstGeom prst="rect">
            <a:avLst/>
          </a:prstGeom>
          <a:noFill/>
        </p:spPr>
        <p:txBody>
          <a:bodyPr wrap="square">
            <a:spAutoFit/>
          </a:bodyPr>
          <a:lstStyle/>
          <a:p>
            <a:pPr defTabSz="914400">
              <a:defRPr/>
            </a:pPr>
            <a:r>
              <a:rPr lang="zh-CN" altLang="en-US" sz="2400" b="1" spc="600" dirty="0">
                <a:solidFill>
                  <a:prstClr val="black"/>
                </a:solidFill>
                <a:latin typeface="微软雅黑" panose="020B0503020204020204" pitchFamily="34" charset="-122"/>
                <a:ea typeface="微软雅黑" panose="020B0503020204020204" pitchFamily="34" charset="-122"/>
              </a:rPr>
              <a:t>系统功能设计</a:t>
            </a:r>
          </a:p>
        </p:txBody>
      </p:sp>
      <p:pic>
        <p:nvPicPr>
          <p:cNvPr id="4" name="图片 3">
            <a:extLst>
              <a:ext uri="{FF2B5EF4-FFF2-40B4-BE49-F238E27FC236}">
                <a16:creationId xmlns:a16="http://schemas.microsoft.com/office/drawing/2014/main" id="{56304074-F8A0-9013-7E51-1BB8ED0EE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58" y="680923"/>
            <a:ext cx="8352928" cy="1047619"/>
          </a:xfrm>
          <a:prstGeom prst="rect">
            <a:avLst/>
          </a:prstGeom>
        </p:spPr>
      </p:pic>
      <p:pic>
        <p:nvPicPr>
          <p:cNvPr id="6" name="图片 5">
            <a:extLst>
              <a:ext uri="{FF2B5EF4-FFF2-40B4-BE49-F238E27FC236}">
                <a16:creationId xmlns:a16="http://schemas.microsoft.com/office/drawing/2014/main" id="{39A95423-F8BD-611C-D0E4-9F9CA0EEC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30" y="1746140"/>
            <a:ext cx="12457383" cy="4032448"/>
          </a:xfrm>
          <a:prstGeom prst="rect">
            <a:avLst/>
          </a:prstGeom>
        </p:spPr>
      </p:pic>
    </p:spTree>
    <p:extLst>
      <p:ext uri="{BB962C8B-B14F-4D97-AF65-F5344CB8AC3E}">
        <p14:creationId xmlns:p14="http://schemas.microsoft.com/office/powerpoint/2010/main" val="2253738332"/>
      </p:ext>
    </p:extLst>
  </p:cSld>
  <p:clrMapOvr>
    <a:masterClrMapping/>
  </p:clrMapOvr>
  <p:transition spd="slow" advClick="0"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燕尾形 44"/>
          <p:cNvSpPr/>
          <p:nvPr/>
        </p:nvSpPr>
        <p:spPr>
          <a:xfrm>
            <a:off x="6722781" y="5034596"/>
            <a:ext cx="169312" cy="132111"/>
          </a:xfrm>
          <a:prstGeom prst="chevron">
            <a:avLst>
              <a:gd name="adj" fmla="val 716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black"/>
              </a:solidFill>
            </a:endParaRPr>
          </a:p>
        </p:txBody>
      </p:sp>
      <p:sp>
        <p:nvSpPr>
          <p:cNvPr id="20" name="TextBox 9"/>
          <p:cNvSpPr txBox="1"/>
          <p:nvPr/>
        </p:nvSpPr>
        <p:spPr bwMode="auto">
          <a:xfrm>
            <a:off x="7709745" y="201477"/>
            <a:ext cx="3233242" cy="400203"/>
          </a:xfrm>
          <a:prstGeom prst="rect">
            <a:avLst/>
          </a:prstGeom>
          <a:noFill/>
        </p:spPr>
        <p:txBody>
          <a:bodyPr wrap="square">
            <a:spAutoFit/>
          </a:bodyPr>
          <a:lstStyle/>
          <a:p>
            <a:pPr defTabSz="914400">
              <a:defRPr/>
            </a:pPr>
            <a:r>
              <a:rPr lang="zh-CN" altLang="en-US" sz="2000" b="1" spc="600" dirty="0">
                <a:solidFill>
                  <a:prstClr val="black"/>
                </a:solidFill>
                <a:latin typeface="微软雅黑" panose="020B0503020204020204" pitchFamily="34" charset="-122"/>
                <a:ea typeface="微软雅黑" panose="020B0503020204020204" pitchFamily="34" charset="-122"/>
              </a:rPr>
              <a:t>系统数据库设计</a:t>
            </a:r>
          </a:p>
        </p:txBody>
      </p:sp>
      <p:pic>
        <p:nvPicPr>
          <p:cNvPr id="4" name="图片 3">
            <a:extLst>
              <a:ext uri="{FF2B5EF4-FFF2-40B4-BE49-F238E27FC236}">
                <a16:creationId xmlns:a16="http://schemas.microsoft.com/office/drawing/2014/main" id="{018A57FE-1C8E-5120-B125-0029FDF9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32" y="765498"/>
            <a:ext cx="5400600" cy="4824536"/>
          </a:xfrm>
          <a:prstGeom prst="rect">
            <a:avLst/>
          </a:prstGeom>
        </p:spPr>
      </p:pic>
      <p:pic>
        <p:nvPicPr>
          <p:cNvPr id="7" name="图片 6">
            <a:extLst>
              <a:ext uri="{FF2B5EF4-FFF2-40B4-BE49-F238E27FC236}">
                <a16:creationId xmlns:a16="http://schemas.microsoft.com/office/drawing/2014/main" id="{F338A2BA-190B-9643-8EAF-88746E399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042" y="765499"/>
            <a:ext cx="6120680" cy="4968551"/>
          </a:xfrm>
          <a:prstGeom prst="rect">
            <a:avLst/>
          </a:prstGeom>
        </p:spPr>
      </p:pic>
    </p:spTree>
    <p:extLst>
      <p:ext uri="{BB962C8B-B14F-4D97-AF65-F5344CB8AC3E}">
        <p14:creationId xmlns:p14="http://schemas.microsoft.com/office/powerpoint/2010/main" val="130570393"/>
      </p:ext>
    </p:extLst>
  </p:cSld>
  <p:clrMapOvr>
    <a:masterClrMapping/>
  </p:clrMapOvr>
  <p:transition spd="slow" advClick="0" advTm="0">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Words>
  <Application>Microsoft Office PowerPoint</Application>
  <PresentationFormat>自定义</PresentationFormat>
  <Paragraphs>82</Paragraphs>
  <Slides>14</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方正正中黑简体</vt:lpstr>
      <vt:lpstr>Calibri Light</vt:lpstr>
      <vt:lpstr>等线</vt:lpstr>
      <vt:lpstr>微软雅黑</vt:lpstr>
      <vt:lpstr>Wingdings</vt:lpstr>
      <vt:lpstr>宋体</vt:lpstr>
      <vt:lpstr>Calibri</vt:lpstr>
      <vt:lpstr>Times New Roman</vt:lpstr>
      <vt:lpstr>Arial</vt:lpstr>
      <vt:lpstr>Swis721 Blk BT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锐旗设计；https://9ppt.taobao.com</dc:description>
  <cp:lastModifiedBy/>
  <cp:revision>1</cp:revision>
  <dcterms:created xsi:type="dcterms:W3CDTF">2017-12-03T07:21:33Z</dcterms:created>
  <dcterms:modified xsi:type="dcterms:W3CDTF">2022-12-30T07:44:03Z</dcterms:modified>
</cp:coreProperties>
</file>